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9" r:id="rId3"/>
    <p:sldId id="432" r:id="rId4"/>
    <p:sldId id="421" r:id="rId5"/>
    <p:sldId id="427" r:id="rId6"/>
    <p:sldId id="355" r:id="rId7"/>
    <p:sldId id="420" r:id="rId8"/>
    <p:sldId id="428" r:id="rId9"/>
    <p:sldId id="429" r:id="rId10"/>
    <p:sldId id="431" r:id="rId11"/>
    <p:sldId id="430" r:id="rId12"/>
    <p:sldId id="433" r:id="rId13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69043" autoAdjust="0"/>
  </p:normalViewPr>
  <p:slideViewPr>
    <p:cSldViewPr>
      <p:cViewPr varScale="1">
        <p:scale>
          <a:sx n="93" d="100"/>
          <a:sy n="93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-184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DE2B797-6BE2-4161-9968-F5AE358E13A9}" type="datetimeFigureOut">
              <a:rPr lang="pl-PL"/>
              <a:pPr>
                <a:defRPr/>
              </a:pPr>
              <a:t>2014-05-06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42938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dirty="0" smtClean="0"/>
              <a:t>Kliknij, aby edytować style wzorca tekstu</a:t>
            </a:r>
          </a:p>
          <a:p>
            <a:pPr lvl="1"/>
            <a:r>
              <a:rPr lang="pl-PL" noProof="0" dirty="0" smtClean="0"/>
              <a:t>Drugi poziom</a:t>
            </a:r>
          </a:p>
          <a:p>
            <a:pPr lvl="2"/>
            <a:r>
              <a:rPr lang="pl-PL" noProof="0" dirty="0" smtClean="0"/>
              <a:t>Trzeci poziom</a:t>
            </a:r>
          </a:p>
          <a:p>
            <a:pPr lvl="3"/>
            <a:r>
              <a:rPr lang="pl-PL" noProof="0" dirty="0" smtClean="0"/>
              <a:t>Czwarty poziom</a:t>
            </a:r>
          </a:p>
          <a:p>
            <a:pPr lvl="4"/>
            <a:r>
              <a:rPr lang="pl-PL" noProof="0" dirty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1ADF063-56F4-4F85-B089-35C10223FBD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4217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0E300-8E10-4D47-B6F8-C744BCE430B4}" type="datetime1">
              <a:rPr lang="pl-PL"/>
              <a:pPr>
                <a:defRPr/>
              </a:pPr>
              <a:t>2014-05-06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FA73E-89F8-4A3F-8542-60963DD177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325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EF33F-A40A-4A53-851D-09E67D702646}" type="datetime1">
              <a:rPr lang="pl-PL"/>
              <a:pPr>
                <a:defRPr/>
              </a:pPr>
              <a:t>2014-05-06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55446-8CA5-4C16-8486-B7BE213D11E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792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302F4-AFEF-48E8-B085-90F2446B9B28}" type="datetime1">
              <a:rPr lang="pl-PL"/>
              <a:pPr>
                <a:defRPr/>
              </a:pPr>
              <a:t>2014-05-06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0988E-4657-45FB-8718-1CF516AF43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4194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2214F-7261-46D6-A51E-EA7DCBD2B1BC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informatyka +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65CA8-1E2B-4E8D-8C11-79B478306DF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62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31143-C1D0-4072-B212-897A93D5CD23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informatyka +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B05E4-1A84-4FE9-A80B-8947A9B43A2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73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C6B6E-9D3E-4636-95BE-83F52AED7DB1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informatyka +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E55EA-F1B3-45A9-B8E3-CD5978A3E9C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70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5A2BF-12D7-4466-8F72-DB66E86BE6E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informatyka +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1E71D-24F2-4CEC-AA58-EDAAAD3A38D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908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F1E36-5E05-4012-AB03-816004373FCE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informatyka +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72598-F348-4860-B6D6-11E4F7A2AC1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41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F1D9D-8E35-47D4-80F4-321BE7C628E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informatyka +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0C05D-AA3A-4C27-B8D9-EB693ADF4D8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92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BB7FC-F765-4EDF-AFA9-3DAEB4AC6681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informatyka +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C5087-6FCF-40EF-A0FB-6DCE29410C2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77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B1980-B3B6-4739-8D67-0B47C8E3C2D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informatyka +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6D7B2-4FBF-4636-AF94-801C7E96CF38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0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F7360-B5D6-4432-B08D-ABCF7753ED6E}" type="datetime1">
              <a:rPr lang="pl-PL"/>
              <a:pPr>
                <a:defRPr/>
              </a:pPr>
              <a:t>2014-05-06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CAF76-6661-4F91-963A-5A2603FFDE6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0022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DB080-4337-4659-B4B0-18807419AF0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informatyka +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EB380-C2BD-4283-B173-61C43AC4A23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997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3E4B7-2CDD-446D-8C19-FFA637B5B1FE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informatyka +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65776-8038-4C4D-A2BB-9C683C51A3E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83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76AD-9AF9-4C70-B43A-2B02B0A01885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informatyka +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31A72-135A-4370-8F81-A2009F0C9C25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8B621-F3D6-484B-AE93-00D39287D1EC}" type="datetime1">
              <a:rPr lang="pl-PL"/>
              <a:pPr>
                <a:defRPr/>
              </a:pPr>
              <a:t>2014-05-06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B6492-C7C5-4AA0-B018-20CD723E330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023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24975-8F4E-48ED-9B5A-DF93759C2E04}" type="datetime1">
              <a:rPr lang="pl-PL"/>
              <a:pPr>
                <a:defRPr/>
              </a:pPr>
              <a:t>2014-05-06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6EDE0-5F8A-4ABB-85AD-69B9BD2BCED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867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481D1-370E-4110-BA81-1065770269E1}" type="datetime1">
              <a:rPr lang="pl-PL"/>
              <a:pPr>
                <a:defRPr/>
              </a:pPr>
              <a:t>2014-05-06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463CA-F409-41E5-AF1A-13DF128C8A8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126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754DC-BDE7-4819-9642-22EE00359BEF}" type="datetime1">
              <a:rPr lang="pl-PL"/>
              <a:pPr>
                <a:defRPr/>
              </a:pPr>
              <a:t>2014-05-06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98C5B-39F8-4AC3-824A-3E019B0D1A9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997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4362-12B7-4F43-B42D-491026594DAF}" type="datetime1">
              <a:rPr lang="pl-PL"/>
              <a:pPr>
                <a:defRPr/>
              </a:pPr>
              <a:t>2014-05-06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3F406-950E-4130-B528-5066F4BAE8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33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6080A-3DD7-48B1-9A9A-99E97ABB84F2}" type="datetime1">
              <a:rPr lang="pl-PL"/>
              <a:pPr>
                <a:defRPr/>
              </a:pPr>
              <a:t>2014-05-06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4ED41-DC99-4E02-9B56-8B98ACBD70E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685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B2AEB-2C2D-4433-B2ED-26CC706DC8F8}" type="datetime1">
              <a:rPr lang="pl-PL"/>
              <a:pPr>
                <a:defRPr/>
              </a:pPr>
              <a:t>2014-05-06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A8736-877B-484C-B3CF-66B92C2C5C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291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B988E3-9044-44BA-82B8-D2816F264E72}" type="datetime1">
              <a:rPr lang="pl-PL"/>
              <a:pPr>
                <a:defRPr/>
              </a:pPr>
              <a:t>2014-05-06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l-PL"/>
              <a:t>informatyka +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9108D70-C85D-42AD-B4E0-4885ED8373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0F4E7777-C142-473D-BD18-E2ABF2EA0D20}" type="datetime1">
              <a:rPr lang="pl-PL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2014-05-06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informatyka +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5145E20-593A-4D48-91E2-D7B5ABC26518}" type="slidenum">
              <a:rPr lang="pl-PL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19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ctrTitle"/>
          </p:nvPr>
        </p:nvSpPr>
        <p:spPr>
          <a:xfrm>
            <a:off x="685800" y="1071563"/>
            <a:ext cx="7772400" cy="2528887"/>
          </a:xfrm>
        </p:spPr>
        <p:txBody>
          <a:bodyPr/>
          <a:lstStyle/>
          <a:p>
            <a:pPr eaLnBrk="1" hangingPunct="1"/>
            <a:r>
              <a:rPr lang="pl-PL" sz="3600" b="1" smtClean="0"/>
              <a:t>Treści multimedialne - kodowanie, przetwarzanie, prezentacja</a:t>
            </a:r>
            <a:r>
              <a:rPr lang="pl-PL" sz="3600" smtClean="0"/>
              <a:t/>
            </a:r>
            <a:br>
              <a:rPr lang="pl-PL" sz="3600" smtClean="0"/>
            </a:br>
            <a:r>
              <a:rPr lang="pl-PL" sz="1600" smtClean="0"/>
              <a:t/>
            </a:r>
            <a:br>
              <a:rPr lang="pl-PL" sz="1600" smtClean="0"/>
            </a:br>
            <a:r>
              <a:rPr lang="pl-PL" sz="3600" smtClean="0"/>
              <a:t>Odtwarzanie treści multimedialnych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l-PL" dirty="0" smtClean="0"/>
              <a:t>Andrzej Majkowski</a:t>
            </a:r>
          </a:p>
        </p:txBody>
      </p:sp>
      <p:sp>
        <p:nvSpPr>
          <p:cNvPr id="3076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A745B2-BC2F-4FE6-A28A-C9CE062EF4CD}" type="slidenum">
              <a:rPr lang="pl-PL" sz="2400" smtClean="0">
                <a:solidFill>
                  <a:schemeClr val="bg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pl-PL" sz="240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53" name="Symbol zastępczy stopki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800" smtClean="0">
                <a:solidFill>
                  <a:schemeClr val="bg1"/>
                </a:solidFill>
                <a:cs typeface="Arial" charset="0"/>
              </a:rPr>
              <a:t>informatyka +</a:t>
            </a:r>
          </a:p>
        </p:txBody>
      </p:sp>
      <p:pic>
        <p:nvPicPr>
          <p:cNvPr id="3078" name="Obraz 5" descr="OKLADKA_tresci_multimedialne_kodowanie_przetwarzanie_prezentac ko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5"/>
          <p:cNvSpPr>
            <a:spLocks noGrp="1"/>
          </p:cNvSpPr>
          <p:nvPr>
            <p:ph type="title"/>
          </p:nvPr>
        </p:nvSpPr>
        <p:spPr>
          <a:xfrm>
            <a:off x="179388" y="130175"/>
            <a:ext cx="8785225" cy="490538"/>
          </a:xfrm>
        </p:spPr>
        <p:txBody>
          <a:bodyPr/>
          <a:lstStyle/>
          <a:p>
            <a:pPr algn="l"/>
            <a:r>
              <a:rPr lang="pl-PL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Hermetyzacja</a:t>
            </a:r>
          </a:p>
        </p:txBody>
      </p:sp>
      <p:sp>
        <p:nvSpPr>
          <p:cNvPr id="614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C51729-1E96-4382-9544-9F3D9895A665}" type="slidenum">
              <a:rPr lang="pl-PL" sz="2400" smtClean="0">
                <a:solidFill>
                  <a:schemeClr val="bg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pl-PL" sz="240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63701" y="764704"/>
            <a:ext cx="84249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Hermetyzacja jest jedną z podstawowych cech programowania obiektowego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Głównym celem hermetyzacji jest chronienie </a:t>
            </a:r>
            <a:r>
              <a:rPr lang="pl-PL" sz="2400" dirty="0" smtClean="0"/>
              <a:t>pól (</a:t>
            </a:r>
            <a:r>
              <a:rPr lang="pl-PL" sz="2400" dirty="0" smtClean="0"/>
              <a:t>właściwości) i metod klasy przed nieuprawnionym dostępem</a:t>
            </a:r>
          </a:p>
          <a:p>
            <a:endParaRPr lang="pl-P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Dostęp do metod klasy i jej pól jest określany za pomocą modyfikatorów dostępu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Jeżeli w klasie nie ma elementów z modyfikatorem </a:t>
            </a:r>
            <a:r>
              <a:rPr lang="pl-PL" sz="2400" b="1" i="1" dirty="0" smtClean="0"/>
              <a:t>public</a:t>
            </a:r>
            <a:r>
              <a:rPr lang="pl-PL" sz="2400" dirty="0" smtClean="0"/>
              <a:t> to mówimy o pełnej hermetyzacji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876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informatyka +</a:t>
            </a: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1D028-EF4C-4B85-9ADB-1F8B7366CED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0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D2C037-D65A-439E-832A-188CFE43E1FE}" type="slidenum">
              <a:rPr lang="pl-PL" sz="2400" smtClean="0">
                <a:solidFill>
                  <a:prstClr val="white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pl-PL" sz="2400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4099" name="Tytuł 5"/>
          <p:cNvSpPr>
            <a:spLocks noGrp="1"/>
          </p:cNvSpPr>
          <p:nvPr>
            <p:ph type="title"/>
          </p:nvPr>
        </p:nvSpPr>
        <p:spPr>
          <a:xfrm>
            <a:off x="179389" y="188913"/>
            <a:ext cx="7488956" cy="4752975"/>
          </a:xfrm>
        </p:spPr>
        <p:txBody>
          <a:bodyPr anchor="t"/>
          <a:lstStyle/>
          <a:p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pl-PL" sz="3200" b="1" dirty="0" smtClean="0">
                <a:solidFill>
                  <a:schemeClr val="bg1"/>
                </a:solidFill>
                <a:latin typeface="+mn-lt"/>
              </a:rPr>
            </a:br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pl-PL" sz="3200" b="1" dirty="0" smtClean="0">
                <a:solidFill>
                  <a:schemeClr val="bg1"/>
                </a:solidFill>
                <a:latin typeface="+mn-lt"/>
              </a:rPr>
            </a:br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>Strukturalnie </a:t>
            </a:r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>czy obiektowe </a:t>
            </a:r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pl-PL" sz="3200" b="1" dirty="0" smtClean="0">
                <a:solidFill>
                  <a:schemeClr val="bg1"/>
                </a:solidFill>
                <a:latin typeface="+mn-lt"/>
              </a:rPr>
            </a:br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>– </a:t>
            </a:r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>czyli droga do sukcesu</a:t>
            </a:r>
            <a:br>
              <a:rPr lang="pl-PL" sz="3200" b="1" dirty="0" smtClean="0">
                <a:solidFill>
                  <a:schemeClr val="bg1"/>
                </a:solidFill>
                <a:latin typeface="+mn-lt"/>
              </a:rPr>
            </a:br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pl-PL" sz="3200" b="1" dirty="0" smtClean="0">
                <a:solidFill>
                  <a:schemeClr val="bg1"/>
                </a:solidFill>
                <a:latin typeface="+mn-lt"/>
              </a:rPr>
            </a:br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pl-PL" sz="3200" b="1" dirty="0" smtClean="0">
                <a:solidFill>
                  <a:schemeClr val="bg1"/>
                </a:solidFill>
                <a:latin typeface="+mn-lt"/>
              </a:rPr>
            </a:br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pl-PL" sz="3200" b="1" dirty="0" smtClean="0">
                <a:solidFill>
                  <a:schemeClr val="bg1"/>
                </a:solidFill>
                <a:latin typeface="+mn-lt"/>
              </a:rPr>
            </a:br>
            <a:r>
              <a:rPr lang="pl-PL" sz="2400" b="1" dirty="0" smtClean="0">
                <a:solidFill>
                  <a:schemeClr val="bg1"/>
                </a:solidFill>
                <a:latin typeface="+mn-lt"/>
              </a:rPr>
              <a:t>Andrzej </a:t>
            </a:r>
            <a:r>
              <a:rPr lang="pl-PL" sz="2400" b="1" dirty="0" smtClean="0">
                <a:solidFill>
                  <a:schemeClr val="bg1"/>
                </a:solidFill>
                <a:latin typeface="+mn-lt"/>
              </a:rPr>
              <a:t>Ptasznik</a:t>
            </a:r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pl-PL" sz="3200" b="1" dirty="0" smtClean="0">
                <a:solidFill>
                  <a:schemeClr val="bg1"/>
                </a:solidFill>
                <a:latin typeface="+mn-lt"/>
              </a:rPr>
            </a:br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pl-PL" sz="3200" b="1" dirty="0" smtClean="0">
                <a:solidFill>
                  <a:schemeClr val="bg1"/>
                </a:solidFill>
                <a:latin typeface="+mn-lt"/>
              </a:rPr>
            </a:br>
            <a:r>
              <a:rPr lang="pl-PL" sz="32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pl-PL" sz="3200" b="1" dirty="0" smtClean="0">
                <a:solidFill>
                  <a:schemeClr val="bg1"/>
                </a:solidFill>
                <a:latin typeface="+mn-lt"/>
              </a:rPr>
            </a:br>
            <a:r>
              <a:rPr lang="pl-PL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/>
            </a:r>
            <a:br>
              <a:rPr lang="pl-PL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pl-PL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/>
            </a:r>
            <a:br>
              <a:rPr lang="pl-PL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pl-PL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/>
            </a:r>
            <a:br>
              <a:rPr lang="pl-PL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pl-PL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/>
            </a:r>
            <a:br>
              <a:rPr lang="pl-PL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endParaRPr lang="pl-PL" sz="3200" b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28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5"/>
          <p:cNvSpPr>
            <a:spLocks noGrp="1"/>
          </p:cNvSpPr>
          <p:nvPr>
            <p:ph type="title"/>
          </p:nvPr>
        </p:nvSpPr>
        <p:spPr>
          <a:xfrm>
            <a:off x="179388" y="130175"/>
            <a:ext cx="8785225" cy="490538"/>
          </a:xfrm>
        </p:spPr>
        <p:txBody>
          <a:bodyPr/>
          <a:lstStyle/>
          <a:p>
            <a:pPr algn="l"/>
            <a:r>
              <a:rPr lang="pl-PL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Program strukturalny</a:t>
            </a:r>
          </a:p>
        </p:txBody>
      </p:sp>
      <p:sp>
        <p:nvSpPr>
          <p:cNvPr id="614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C51729-1E96-4382-9544-9F3D9895A665}" type="slidenum">
              <a:rPr lang="pl-PL" sz="2400" smtClean="0">
                <a:solidFill>
                  <a:schemeClr val="bg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pl-PL" sz="240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Kanwa 8"/>
          <p:cNvGrpSpPr/>
          <p:nvPr/>
        </p:nvGrpSpPr>
        <p:grpSpPr>
          <a:xfrm>
            <a:off x="153418" y="764704"/>
            <a:ext cx="8990581" cy="5760640"/>
            <a:chOff x="0" y="0"/>
            <a:chExt cx="5394484" cy="5141622"/>
          </a:xfrm>
        </p:grpSpPr>
        <p:sp>
          <p:nvSpPr>
            <p:cNvPr id="5" name="Prostokąt 4"/>
            <p:cNvSpPr/>
            <p:nvPr/>
          </p:nvSpPr>
          <p:spPr>
            <a:xfrm>
              <a:off x="0" y="0"/>
              <a:ext cx="5394325" cy="5140960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</p:spPr>
        </p:sp>
        <p:sp>
          <p:nvSpPr>
            <p:cNvPr id="6" name="Pole tekstowe 9"/>
            <p:cNvSpPr txBox="1"/>
            <p:nvPr/>
          </p:nvSpPr>
          <p:spPr>
            <a:xfrm>
              <a:off x="70009" y="36009"/>
              <a:ext cx="1516380" cy="55245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#include</a:t>
              </a: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A31515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&lt;iostream&gt;</a:t>
              </a:r>
              <a:endParaRPr kumimoji="0" lang="pl-PL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#include</a:t>
              </a: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A31515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&lt;conio.h&gt;</a:t>
              </a:r>
              <a:endParaRPr kumimoji="0" lang="pl-PL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using</a:t>
              </a: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namespace</a:t>
              </a: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std;</a:t>
              </a:r>
              <a:endParaRPr kumimoji="0" lang="pl-PL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 </a:t>
              </a:r>
              <a:endParaRPr kumimoji="0" lang="pl-PL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 </a:t>
              </a:r>
            </a:p>
          </p:txBody>
        </p:sp>
        <p:sp>
          <p:nvSpPr>
            <p:cNvPr id="7" name="Pole tekstowe 4"/>
            <p:cNvSpPr txBox="1"/>
            <p:nvPr/>
          </p:nvSpPr>
          <p:spPr>
            <a:xfrm>
              <a:off x="79533" y="663537"/>
              <a:ext cx="2046605" cy="86804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struct</a:t>
              </a: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Osoba{</a:t>
              </a:r>
              <a:endParaRPr kumimoji="0" lang="pl-PL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 	string Nazwisko;</a:t>
              </a:r>
              <a:endParaRPr kumimoji="0" lang="pl-PL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 	string Imie;</a:t>
              </a:r>
              <a:endParaRPr kumimoji="0" lang="pl-PL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 	</a:t>
              </a: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int</a:t>
              </a: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RokUrodzenia; };</a:t>
              </a:r>
              <a:endParaRPr kumimoji="0" lang="pl-PL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int</a:t>
              </a: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ile=0; Osoba Lista[20];</a:t>
              </a:r>
              <a:endParaRPr kumimoji="0" lang="pl-PL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 </a:t>
              </a:r>
              <a:endParaRPr kumimoji="0" lang="pl-PL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" name="Pole tekstowe 5"/>
            <p:cNvSpPr txBox="1"/>
            <p:nvPr/>
          </p:nvSpPr>
          <p:spPr>
            <a:xfrm>
              <a:off x="89059" y="1596456"/>
              <a:ext cx="1449705" cy="126809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 </a:t>
              </a: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int</a:t>
              </a: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PokazMenu()</a:t>
              </a:r>
              <a:endParaRPr kumimoji="0" lang="pl-PL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 {	</a:t>
              </a: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return</a:t>
              </a: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 0;}</a:t>
              </a:r>
              <a:endParaRPr kumimoji="0" lang="pl-PL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 </a:t>
              </a:r>
              <a:endParaRPr kumimoji="0" lang="pl-PL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 </a:t>
              </a: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void</a:t>
              </a: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PokazListe()</a:t>
              </a:r>
              <a:endParaRPr kumimoji="0" lang="pl-PL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 {  }</a:t>
              </a:r>
              <a:endParaRPr kumimoji="0" lang="pl-PL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 </a:t>
              </a:r>
              <a:endParaRPr kumimoji="0" lang="pl-PL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 </a:t>
              </a: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void</a:t>
              </a: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DodajOsobe()</a:t>
              </a:r>
              <a:endParaRPr kumimoji="0" lang="pl-PL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 {}</a:t>
              </a:r>
              <a:endParaRPr kumimoji="0" lang="pl-PL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 </a:t>
              </a:r>
            </a:p>
          </p:txBody>
        </p:sp>
        <p:sp>
          <p:nvSpPr>
            <p:cNvPr id="9" name="Pole tekstowe 6"/>
            <p:cNvSpPr txBox="1"/>
            <p:nvPr/>
          </p:nvSpPr>
          <p:spPr>
            <a:xfrm>
              <a:off x="70009" y="2910767"/>
              <a:ext cx="2481580" cy="223085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int</a:t>
              </a: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main()</a:t>
              </a:r>
              <a:endParaRPr kumimoji="0" lang="pl-PL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{     </a:t>
              </a: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int</a:t>
              </a: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wybor=PokazMenu();</a:t>
              </a:r>
              <a:endParaRPr kumimoji="0" lang="pl-PL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	</a:t>
              </a: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while</a:t>
              </a: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(wybor!=3)</a:t>
              </a:r>
              <a:endParaRPr kumimoji="0" lang="pl-PL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	{</a:t>
              </a:r>
              <a:endParaRPr kumimoji="0" lang="pl-PL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		</a:t>
              </a: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switch</a:t>
              </a: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(wybor)</a:t>
              </a:r>
              <a:endParaRPr kumimoji="0" lang="pl-PL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		{</a:t>
              </a:r>
              <a:endParaRPr kumimoji="0" lang="pl-PL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		</a:t>
              </a: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case</a:t>
              </a: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1: DodajOsobe();</a:t>
              </a:r>
              <a:endParaRPr kumimoji="0" lang="pl-PL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		        </a:t>
              </a: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break</a:t>
              </a: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;</a:t>
              </a:r>
              <a:endParaRPr kumimoji="0" lang="pl-PL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		</a:t>
              </a: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case</a:t>
              </a: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2: PokazListe();</a:t>
              </a:r>
              <a:endParaRPr kumimoji="0" lang="pl-PL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		         </a:t>
              </a: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break</a:t>
              </a: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;</a:t>
              </a:r>
              <a:endParaRPr kumimoji="0" lang="pl-PL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		}</a:t>
              </a:r>
              <a:endParaRPr kumimoji="0" lang="pl-PL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		wybor=PokazMenu();</a:t>
              </a:r>
              <a:endParaRPr kumimoji="0" lang="pl-PL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	}</a:t>
              </a:r>
              <a:endParaRPr kumimoji="0" lang="pl-PL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   </a:t>
              </a: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return</a:t>
              </a: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0;</a:t>
              </a:r>
              <a:endParaRPr kumimoji="0" lang="pl-PL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}</a:t>
              </a:r>
              <a:endParaRPr kumimoji="0" lang="pl-PL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" name="Objaśnienie w chmurce 9"/>
            <p:cNvSpPr/>
            <p:nvPr/>
          </p:nvSpPr>
          <p:spPr>
            <a:xfrm>
              <a:off x="2641759" y="74323"/>
              <a:ext cx="2752725" cy="561975"/>
            </a:xfrm>
            <a:prstGeom prst="cloudCallout">
              <a:avLst>
                <a:gd name="adj1" fmla="val -81387"/>
                <a:gd name="adj2" fmla="val 4857"/>
              </a:avLst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+mn-cs"/>
                </a:rPr>
                <a:t>Deklaracja bibliotek</a:t>
              </a:r>
            </a:p>
          </p:txBody>
        </p:sp>
        <p:sp>
          <p:nvSpPr>
            <p:cNvPr id="11" name="Objaśnienie w chmurce 10"/>
            <p:cNvSpPr/>
            <p:nvPr/>
          </p:nvSpPr>
          <p:spPr>
            <a:xfrm>
              <a:off x="2583634" y="826798"/>
              <a:ext cx="2752725" cy="664968"/>
            </a:xfrm>
            <a:prstGeom prst="cloudCallout">
              <a:avLst>
                <a:gd name="adj1" fmla="val -65470"/>
                <a:gd name="adj2" fmla="val 3402"/>
              </a:avLst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+mn-cs"/>
                </a:rPr>
                <a:t>Deklaracja struktur danych i zmiennych</a:t>
              </a:r>
            </a:p>
          </p:txBody>
        </p:sp>
        <p:sp>
          <p:nvSpPr>
            <p:cNvPr id="12" name="Objaśnienie w chmurce 11"/>
            <p:cNvSpPr/>
            <p:nvPr/>
          </p:nvSpPr>
          <p:spPr>
            <a:xfrm>
              <a:off x="2536009" y="1892623"/>
              <a:ext cx="2752725" cy="561340"/>
            </a:xfrm>
            <a:prstGeom prst="cloudCallout">
              <a:avLst>
                <a:gd name="adj1" fmla="val -81387"/>
                <a:gd name="adj2" fmla="val 4857"/>
              </a:avLst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+mn-cs"/>
                </a:rPr>
                <a:t>Deklaracja funkcji</a:t>
              </a:r>
            </a:p>
          </p:txBody>
        </p:sp>
        <p:sp>
          <p:nvSpPr>
            <p:cNvPr id="13" name="Objaśnienie w chmurce 12"/>
            <p:cNvSpPr/>
            <p:nvPr/>
          </p:nvSpPr>
          <p:spPr>
            <a:xfrm>
              <a:off x="3070384" y="3892395"/>
              <a:ext cx="2233930" cy="561340"/>
            </a:xfrm>
            <a:prstGeom prst="cloudCallout">
              <a:avLst>
                <a:gd name="adj1" fmla="val -76020"/>
                <a:gd name="adj2" fmla="val -12296"/>
              </a:avLst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+mn-cs"/>
                </a:rPr>
                <a:t>Program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001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5"/>
          <p:cNvSpPr>
            <a:spLocks noGrp="1"/>
          </p:cNvSpPr>
          <p:nvPr>
            <p:ph type="title"/>
          </p:nvPr>
        </p:nvSpPr>
        <p:spPr>
          <a:xfrm>
            <a:off x="179388" y="130175"/>
            <a:ext cx="8785225" cy="490538"/>
          </a:xfrm>
        </p:spPr>
        <p:txBody>
          <a:bodyPr/>
          <a:lstStyle/>
          <a:p>
            <a:pPr algn="l"/>
            <a:r>
              <a:rPr lang="pl-PL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Podstawowe definicje</a:t>
            </a:r>
          </a:p>
        </p:txBody>
      </p:sp>
      <p:sp>
        <p:nvSpPr>
          <p:cNvPr id="614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C51729-1E96-4382-9544-9F3D9895A665}" type="slidenum">
              <a:rPr lang="pl-PL" sz="2400" smtClean="0">
                <a:solidFill>
                  <a:schemeClr val="bg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pl-PL" sz="240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51520" y="908720"/>
            <a:ext cx="69127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Klasa </a:t>
            </a:r>
            <a:r>
              <a:rPr lang="pl-PL" sz="2400" dirty="0" smtClean="0"/>
              <a:t>–</a:t>
            </a:r>
            <a:r>
              <a:rPr lang="pl-PL" sz="2400" dirty="0" smtClean="0"/>
              <a:t> struktura, </a:t>
            </a:r>
            <a:r>
              <a:rPr lang="pl-PL" sz="2400" dirty="0" smtClean="0"/>
              <a:t>w której deklarowane są  dane (właściwości) i funkcje (metody)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Obiekt – element aktywny tworzony na podstawie deklaracji klasy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Konstruktor – metoda klasy odpowiedzialna za tworzenie obiektów</a:t>
            </a:r>
          </a:p>
          <a:p>
            <a:endParaRPr lang="pl-P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Właściwości – element składowy klasy,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 smtClean="0"/>
              <a:t>uproszczeniu są to struktury danych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Metody – element składowy klasy, funkcje które korzystają z właściwości klasy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0939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5"/>
          <p:cNvSpPr>
            <a:spLocks noGrp="1"/>
          </p:cNvSpPr>
          <p:nvPr>
            <p:ph type="title"/>
          </p:nvPr>
        </p:nvSpPr>
        <p:spPr>
          <a:xfrm>
            <a:off x="179388" y="130175"/>
            <a:ext cx="8785225" cy="490538"/>
          </a:xfrm>
        </p:spPr>
        <p:txBody>
          <a:bodyPr/>
          <a:lstStyle/>
          <a:p>
            <a:pPr algn="l"/>
            <a:r>
              <a:rPr lang="pl-PL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Deklaracja klasy</a:t>
            </a:r>
          </a:p>
        </p:txBody>
      </p:sp>
      <p:sp>
        <p:nvSpPr>
          <p:cNvPr id="614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C51729-1E96-4382-9544-9F3D9895A665}" type="slidenum">
              <a:rPr lang="pl-PL" sz="2400" smtClean="0">
                <a:solidFill>
                  <a:schemeClr val="bg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pl-PL" sz="240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29" name="Kanwa 10"/>
          <p:cNvGrpSpPr/>
          <p:nvPr/>
        </p:nvGrpSpPr>
        <p:grpSpPr>
          <a:xfrm>
            <a:off x="323528" y="980728"/>
            <a:ext cx="6120680" cy="4032448"/>
            <a:chOff x="0" y="0"/>
            <a:chExt cx="5486400" cy="3200400"/>
          </a:xfrm>
        </p:grpSpPr>
        <p:sp>
          <p:nvSpPr>
            <p:cNvPr id="30" name="Prostokąt 29"/>
            <p:cNvSpPr/>
            <p:nvPr/>
          </p:nvSpPr>
          <p:spPr>
            <a:xfrm>
              <a:off x="0" y="0"/>
              <a:ext cx="5486400" cy="3200400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</p:spPr>
        </p:sp>
        <p:sp>
          <p:nvSpPr>
            <p:cNvPr id="31" name="Pole tekstowe 11"/>
            <p:cNvSpPr txBox="1"/>
            <p:nvPr/>
          </p:nvSpPr>
          <p:spPr>
            <a:xfrm>
              <a:off x="152400" y="180974"/>
              <a:ext cx="1383665" cy="282892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class</a:t>
              </a:r>
              <a:r>
                <a:rPr kumimoji="0" lang="pl-PL" sz="9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pl-PL" sz="950" b="0" i="0" u="none" strike="noStrike" kern="0" cap="none" spc="0" normalizeH="0" baseline="0" noProof="0" dirty="0">
                  <a:ln>
                    <a:noFill/>
                  </a:ln>
                  <a:solidFill>
                    <a:srgbClr val="2B91AF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Kulka</a:t>
              </a:r>
              <a:r>
                <a:rPr kumimoji="0" lang="pl-PL" sz="9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: </a:t>
              </a:r>
              <a:r>
                <a:rPr kumimoji="0" lang="pl-PL" sz="950" b="0" i="0" u="none" strike="noStrike" kern="0" cap="none" spc="0" normalizeH="0" baseline="0" noProof="0" dirty="0">
                  <a:ln>
                    <a:noFill/>
                  </a:ln>
                  <a:solidFill>
                    <a:srgbClr val="2B91AF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Panel</a:t>
              </a:r>
              <a:endParaRPr kumimoji="0" lang="pl-PL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{</a:t>
              </a:r>
              <a:endParaRPr kumimoji="0" lang="pl-PL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  </a:t>
              </a:r>
              <a:r>
                <a:rPr kumimoji="0" lang="pl-PL" sz="9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int</a:t>
              </a:r>
              <a:r>
                <a:rPr kumimoji="0" lang="pl-PL" sz="9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dx;</a:t>
              </a:r>
              <a:endParaRPr kumimoji="0" lang="pl-PL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  </a:t>
              </a:r>
              <a:r>
                <a:rPr kumimoji="0" lang="pl-PL" sz="9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int</a:t>
              </a:r>
              <a:r>
                <a:rPr kumimoji="0" lang="pl-PL" sz="9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pl-PL" sz="9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dy</a:t>
              </a:r>
              <a:r>
                <a:rPr kumimoji="0" lang="pl-PL" sz="9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;</a:t>
              </a:r>
              <a:endParaRPr kumimoji="0" lang="pl-PL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  </a:t>
              </a:r>
              <a:r>
                <a:rPr kumimoji="0" lang="pl-PL" sz="9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B91AF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Timer</a:t>
              </a:r>
              <a:r>
                <a:rPr kumimoji="0" lang="pl-PL" sz="9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silnik;</a:t>
              </a:r>
              <a:endParaRPr kumimoji="0" lang="pl-PL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 </a:t>
              </a:r>
              <a:endParaRPr kumimoji="0" lang="pl-PL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 </a:t>
              </a:r>
              <a:endParaRPr kumimoji="0" lang="pl-PL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 </a:t>
              </a:r>
              <a:r>
                <a:rPr kumimoji="0" lang="pl-PL" sz="95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public</a:t>
              </a:r>
              <a:r>
                <a:rPr kumimoji="0" lang="pl-PL" sz="9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Kulka()</a:t>
              </a:r>
              <a:endParaRPr kumimoji="0" lang="pl-PL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  {</a:t>
              </a:r>
              <a:r>
                <a:rPr kumimoji="0" lang="pl-PL" sz="9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}</a:t>
              </a:r>
              <a:endParaRPr kumimoji="0" lang="pl-PL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 </a:t>
              </a:r>
              <a:endParaRPr kumimoji="0" lang="pl-PL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 </a:t>
              </a:r>
              <a:r>
                <a:rPr kumimoji="0" lang="pl-PL" sz="9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Lec</a:t>
              </a:r>
              <a:r>
                <a:rPr kumimoji="0" lang="pl-PL" sz="9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()</a:t>
              </a:r>
              <a:endParaRPr kumimoji="0" lang="pl-PL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   </a:t>
              </a:r>
              <a:r>
                <a:rPr kumimoji="0" lang="pl-PL" sz="9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{}</a:t>
              </a:r>
              <a:endParaRPr kumimoji="0" lang="pl-PL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}</a:t>
              </a:r>
              <a:endParaRPr kumimoji="0" lang="pl-PL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 panose="020B0609020204030204" pitchFamily="49" charset="0"/>
                  <a:ea typeface="Times New Roman" panose="02020603050405020304" pitchFamily="18" charset="0"/>
                  <a:cs typeface="+mn-cs"/>
                </a:rPr>
                <a:t> </a:t>
              </a:r>
              <a:endParaRPr kumimoji="0" lang="pl-PL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 </a:t>
              </a:r>
            </a:p>
          </p:txBody>
        </p:sp>
        <p:sp>
          <p:nvSpPr>
            <p:cNvPr id="32" name="Objaśnienie w chmurce 31"/>
            <p:cNvSpPr/>
            <p:nvPr/>
          </p:nvSpPr>
          <p:spPr>
            <a:xfrm>
              <a:off x="2209800" y="276225"/>
              <a:ext cx="3143250" cy="495300"/>
            </a:xfrm>
            <a:prstGeom prst="cloudCallout">
              <a:avLst>
                <a:gd name="adj1" fmla="val -81529"/>
                <a:gd name="adj2" fmla="val 20192"/>
              </a:avLst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+mn-cs"/>
                </a:rPr>
                <a:t>Pola klasy</a:t>
              </a:r>
            </a:p>
          </p:txBody>
        </p:sp>
        <p:sp>
          <p:nvSpPr>
            <p:cNvPr id="33" name="Objaśnienie w chmurce 32"/>
            <p:cNvSpPr/>
            <p:nvPr/>
          </p:nvSpPr>
          <p:spPr>
            <a:xfrm>
              <a:off x="2209800" y="1113450"/>
              <a:ext cx="3143250" cy="495300"/>
            </a:xfrm>
            <a:prstGeom prst="cloudCallout">
              <a:avLst>
                <a:gd name="adj1" fmla="val -71226"/>
                <a:gd name="adj2" fmla="val 27884"/>
              </a:avLst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Times New Roman" panose="02020603050405020304" pitchFamily="18" charset="0"/>
                  <a:cs typeface="+mn-cs"/>
                </a:rPr>
                <a:t>Metoda konstruktora  </a:t>
              </a:r>
            </a:p>
          </p:txBody>
        </p:sp>
        <p:sp>
          <p:nvSpPr>
            <p:cNvPr id="34" name="Objaśnienie w chmurce 33"/>
            <p:cNvSpPr/>
            <p:nvPr/>
          </p:nvSpPr>
          <p:spPr>
            <a:xfrm>
              <a:off x="2113575" y="2037375"/>
              <a:ext cx="3143250" cy="495300"/>
            </a:xfrm>
            <a:prstGeom prst="cloudCallout">
              <a:avLst>
                <a:gd name="adj1" fmla="val -72438"/>
                <a:gd name="adj2" fmla="val -70193"/>
              </a:avLst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+mn-cs"/>
                </a:rPr>
                <a:t>Metoda klasy</a:t>
              </a:r>
            </a:p>
          </p:txBody>
        </p:sp>
      </p:grpSp>
      <p:sp>
        <p:nvSpPr>
          <p:cNvPr id="2" name="pole tekstowe 1"/>
          <p:cNvSpPr txBox="1"/>
          <p:nvPr/>
        </p:nvSpPr>
        <p:spPr>
          <a:xfrm>
            <a:off x="755576" y="5661248"/>
            <a:ext cx="729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Klasa jest </a:t>
            </a:r>
            <a:r>
              <a:rPr lang="pl-PL" sz="2000" b="1" dirty="0" smtClean="0"/>
              <a:t>definicją, </a:t>
            </a:r>
            <a:r>
              <a:rPr lang="pl-PL" sz="2000" b="1" dirty="0" smtClean="0"/>
              <a:t>na podstawie której tworzymy obiekty.</a:t>
            </a:r>
            <a:endParaRPr lang="pl-P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5"/>
          <p:cNvSpPr>
            <a:spLocks noGrp="1"/>
          </p:cNvSpPr>
          <p:nvPr>
            <p:ph type="title"/>
          </p:nvPr>
        </p:nvSpPr>
        <p:spPr>
          <a:xfrm>
            <a:off x="179388" y="130175"/>
            <a:ext cx="8785225" cy="490538"/>
          </a:xfrm>
        </p:spPr>
        <p:txBody>
          <a:bodyPr/>
          <a:lstStyle/>
          <a:p>
            <a:pPr algn="l"/>
            <a:r>
              <a:rPr lang="pl-PL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Dziedziczenie</a:t>
            </a:r>
          </a:p>
        </p:txBody>
      </p:sp>
      <p:sp>
        <p:nvSpPr>
          <p:cNvPr id="614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C51729-1E96-4382-9544-9F3D9895A665}" type="slidenum">
              <a:rPr lang="pl-PL" sz="2400" smtClean="0">
                <a:solidFill>
                  <a:schemeClr val="bg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pl-PL" sz="240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24744"/>
            <a:ext cx="5202001" cy="3482267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03485" y="5111042"/>
            <a:ext cx="813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Klasa Kulka odziedziczyła właściwości i metody po klasie Panel właściwości. 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88210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5"/>
          <p:cNvSpPr>
            <a:spLocks noGrp="1"/>
          </p:cNvSpPr>
          <p:nvPr>
            <p:ph type="title"/>
          </p:nvPr>
        </p:nvSpPr>
        <p:spPr>
          <a:xfrm>
            <a:off x="179388" y="130175"/>
            <a:ext cx="8785225" cy="490538"/>
          </a:xfrm>
        </p:spPr>
        <p:txBody>
          <a:bodyPr/>
          <a:lstStyle/>
          <a:p>
            <a:pPr algn="l"/>
            <a:r>
              <a:rPr lang="pl-PL" sz="2800" b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Konstruktor</a:t>
            </a:r>
            <a:endParaRPr lang="pl-PL" sz="2800" b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14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C51729-1E96-4382-9544-9F3D9895A665}" type="slidenum">
              <a:rPr lang="pl-PL" sz="2400" smtClean="0">
                <a:solidFill>
                  <a:schemeClr val="bg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pl-PL" sz="240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4" name="Obraz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764704"/>
            <a:ext cx="6264820" cy="3960440"/>
          </a:xfrm>
          <a:prstGeom prst="rect">
            <a:avLst/>
          </a:prstGeom>
        </p:spPr>
      </p:pic>
      <p:sp>
        <p:nvSpPr>
          <p:cNvPr id="3" name="Objaśnienie w chmurce 2"/>
          <p:cNvSpPr/>
          <p:nvPr/>
        </p:nvSpPr>
        <p:spPr>
          <a:xfrm>
            <a:off x="4788024" y="1124744"/>
            <a:ext cx="3096344" cy="720080"/>
          </a:xfrm>
          <a:prstGeom prst="cloudCallout">
            <a:avLst>
              <a:gd name="adj1" fmla="val -105461"/>
              <a:gd name="adj2" fmla="val 11422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 smtClean="0">
              <a:latin typeface="+mj-lt"/>
            </a:endParaRPr>
          </a:p>
          <a:p>
            <a:pPr algn="ctr"/>
            <a:r>
              <a:rPr lang="pl-PL" dirty="0" smtClean="0">
                <a:latin typeface="+mj-lt"/>
              </a:rPr>
              <a:t>Konstruktor</a:t>
            </a:r>
            <a:endParaRPr lang="pl-PL" dirty="0" smtClean="0">
              <a:latin typeface="+mj-lt"/>
            </a:endParaRPr>
          </a:p>
          <a:p>
            <a:pPr algn="ctr"/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95537" y="5013176"/>
            <a:ext cx="8748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Konstruktor to metoda o nazwie takiej samej jak nazwa klasy.</a:t>
            </a:r>
          </a:p>
          <a:p>
            <a:r>
              <a:rPr lang="pl-PL" sz="2000" b="1" dirty="0" smtClean="0"/>
              <a:t>Wykonywany jest konstruktor klasy nadrzędnej oraz ten kod, który zapiszemy w konstruktorze.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8958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5"/>
          <p:cNvSpPr>
            <a:spLocks noGrp="1"/>
          </p:cNvSpPr>
          <p:nvPr>
            <p:ph type="title"/>
          </p:nvPr>
        </p:nvSpPr>
        <p:spPr>
          <a:xfrm>
            <a:off x="179388" y="130175"/>
            <a:ext cx="8785225" cy="490538"/>
          </a:xfrm>
        </p:spPr>
        <p:txBody>
          <a:bodyPr/>
          <a:lstStyle/>
          <a:p>
            <a:pPr algn="l"/>
            <a:r>
              <a:rPr lang="pl-PL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Modyfikatory dostępu</a:t>
            </a:r>
          </a:p>
        </p:txBody>
      </p:sp>
      <p:sp>
        <p:nvSpPr>
          <p:cNvPr id="614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C51729-1E96-4382-9544-9F3D9895A665}" type="slidenum">
              <a:rPr lang="pl-PL" sz="2400" smtClean="0">
                <a:solidFill>
                  <a:schemeClr val="bg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pl-PL" sz="240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23465" y="908720"/>
            <a:ext cx="849706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Metody i właściwości klasy są definiowane z modyfikatorem </a:t>
            </a:r>
            <a:r>
              <a:rPr lang="pl-PL" sz="2000" b="1" dirty="0" smtClean="0"/>
              <a:t>dostępu.</a:t>
            </a:r>
            <a:endParaRPr lang="pl-PL" sz="2000" b="1" dirty="0" smtClean="0"/>
          </a:p>
          <a:p>
            <a:pPr algn="ctr"/>
            <a:endParaRPr lang="pl-PL" b="1" dirty="0" smtClean="0"/>
          </a:p>
          <a:p>
            <a:pPr algn="ctr"/>
            <a:endParaRPr lang="pl-PL" dirty="0" smtClean="0"/>
          </a:p>
          <a:p>
            <a:pPr algn="ctr"/>
            <a:r>
              <a:rPr lang="pl-PL" i="1" dirty="0" err="1" smtClean="0"/>
              <a:t>private</a:t>
            </a:r>
            <a:r>
              <a:rPr lang="pl-PL" dirty="0" smtClean="0"/>
              <a:t> –  składowe  elementy klasy </a:t>
            </a:r>
            <a:r>
              <a:rPr lang="pl-PL" i="1" dirty="0" smtClean="0"/>
              <a:t>prywatne</a:t>
            </a:r>
            <a:r>
              <a:rPr lang="pl-PL" dirty="0" smtClean="0"/>
              <a:t> </a:t>
            </a:r>
            <a:r>
              <a:rPr lang="pl-PL" dirty="0"/>
              <a:t>są dostępne tylko dla metod klasy, w której się </a:t>
            </a:r>
            <a:r>
              <a:rPr lang="pl-PL" dirty="0" smtClean="0"/>
              <a:t>znajdują</a:t>
            </a:r>
            <a:r>
              <a:rPr lang="pl-PL" dirty="0"/>
              <a:t> </a:t>
            </a:r>
            <a:r>
              <a:rPr lang="pl-PL" dirty="0" smtClean="0"/>
              <a:t>i nie są przekazywane w procesie dziedziczenia</a:t>
            </a:r>
          </a:p>
          <a:p>
            <a:pPr algn="ctr"/>
            <a:endParaRPr lang="pl-PL" dirty="0"/>
          </a:p>
          <a:p>
            <a:pPr algn="ctr"/>
            <a:r>
              <a:rPr lang="pl-PL" i="1" dirty="0" err="1" smtClean="0"/>
              <a:t>protected</a:t>
            </a:r>
            <a:r>
              <a:rPr lang="pl-PL" dirty="0" smtClean="0"/>
              <a:t> – składowe elementy klasy</a:t>
            </a:r>
            <a:r>
              <a:rPr lang="pl-PL" i="1" dirty="0" smtClean="0"/>
              <a:t> </a:t>
            </a:r>
            <a:r>
              <a:rPr lang="pl-PL" dirty="0" smtClean="0"/>
              <a:t>są </a:t>
            </a:r>
            <a:r>
              <a:rPr lang="pl-PL" dirty="0"/>
              <a:t>dostępne dla klasy, w której się znajdują oraz dla klas dziedziczących po </a:t>
            </a:r>
            <a:r>
              <a:rPr lang="pl-PL" dirty="0" smtClean="0"/>
              <a:t>niej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algn="ctr"/>
            <a:r>
              <a:rPr lang="pl-PL" i="1" dirty="0" smtClean="0"/>
              <a:t>public</a:t>
            </a:r>
            <a:r>
              <a:rPr lang="pl-PL" dirty="0" smtClean="0"/>
              <a:t> </a:t>
            </a:r>
            <a:r>
              <a:rPr lang="pl-PL" dirty="0"/>
              <a:t>– </a:t>
            </a:r>
            <a:r>
              <a:rPr lang="pl-PL" dirty="0" smtClean="0"/>
              <a:t> </a:t>
            </a:r>
            <a:r>
              <a:rPr lang="pl-PL" dirty="0" smtClean="0"/>
              <a:t>składowe elementy klasy </a:t>
            </a:r>
            <a:r>
              <a:rPr lang="pl-PL" dirty="0"/>
              <a:t>publiczne </a:t>
            </a:r>
            <a:r>
              <a:rPr lang="pl-PL" dirty="0" smtClean="0"/>
              <a:t> są </a:t>
            </a:r>
            <a:r>
              <a:rPr lang="pl-PL" dirty="0"/>
              <a:t>dostępne dla wszystkich metod wszystkich </a:t>
            </a:r>
            <a:r>
              <a:rPr lang="pl-PL" dirty="0" smtClean="0"/>
              <a:t>klas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88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5"/>
          <p:cNvSpPr>
            <a:spLocks noGrp="1"/>
          </p:cNvSpPr>
          <p:nvPr>
            <p:ph type="title"/>
          </p:nvPr>
        </p:nvSpPr>
        <p:spPr>
          <a:xfrm>
            <a:off x="179388" y="130175"/>
            <a:ext cx="8785225" cy="490538"/>
          </a:xfrm>
        </p:spPr>
        <p:txBody>
          <a:bodyPr/>
          <a:lstStyle/>
          <a:p>
            <a:pPr algn="l"/>
            <a:r>
              <a:rPr lang="pl-PL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Tworzenie obiektów</a:t>
            </a:r>
          </a:p>
        </p:txBody>
      </p:sp>
      <p:sp>
        <p:nvSpPr>
          <p:cNvPr id="614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C51729-1E96-4382-9544-9F3D9895A665}" type="slidenum">
              <a:rPr lang="pl-PL" sz="2400" smtClean="0">
                <a:solidFill>
                  <a:schemeClr val="bg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pl-PL" sz="240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76498" y="836712"/>
            <a:ext cx="7278083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Do tworzenia obiektów na bazie klasy służy operator </a:t>
            </a:r>
            <a:r>
              <a:rPr lang="pl-PL" sz="2000" b="1" dirty="0" err="1" smtClean="0"/>
              <a:t>new</a:t>
            </a:r>
            <a:r>
              <a:rPr lang="pl-PL" sz="2000" b="1" dirty="0" smtClean="0"/>
              <a:t>.</a:t>
            </a:r>
          </a:p>
          <a:p>
            <a:r>
              <a:rPr lang="pl-PL" sz="2000" dirty="0" smtClean="0"/>
              <a:t>Przykład</a:t>
            </a:r>
            <a:r>
              <a:rPr lang="pl-PL" sz="2000" dirty="0" smtClean="0"/>
              <a:t>:</a:t>
            </a:r>
            <a:endParaRPr lang="pl-PL" sz="2000" dirty="0"/>
          </a:p>
          <a:p>
            <a:r>
              <a:rPr lang="pl-PL" sz="1600" dirty="0" err="1"/>
              <a:t>class</a:t>
            </a:r>
            <a:r>
              <a:rPr lang="pl-PL" sz="1600" dirty="0"/>
              <a:t> Kulka :Panel</a:t>
            </a:r>
          </a:p>
          <a:p>
            <a:r>
              <a:rPr lang="pl-PL" sz="1600" dirty="0"/>
              <a:t>    {</a:t>
            </a:r>
          </a:p>
          <a:p>
            <a:r>
              <a:rPr lang="pl-PL" sz="1600" dirty="0"/>
              <a:t>        </a:t>
            </a:r>
            <a:r>
              <a:rPr lang="pl-PL" sz="1600" dirty="0" err="1"/>
              <a:t>int</a:t>
            </a:r>
            <a:r>
              <a:rPr lang="pl-PL" sz="1600" dirty="0"/>
              <a:t> dx;</a:t>
            </a:r>
          </a:p>
          <a:p>
            <a:r>
              <a:rPr lang="pl-PL" sz="1600" dirty="0"/>
              <a:t>        </a:t>
            </a:r>
            <a:r>
              <a:rPr lang="pl-PL" sz="1600" dirty="0" err="1"/>
              <a:t>int</a:t>
            </a:r>
            <a:r>
              <a:rPr lang="pl-PL" sz="1600" dirty="0"/>
              <a:t> </a:t>
            </a:r>
            <a:r>
              <a:rPr lang="pl-PL" sz="1600" dirty="0" err="1"/>
              <a:t>dy</a:t>
            </a:r>
            <a:r>
              <a:rPr lang="pl-PL" sz="1600" dirty="0"/>
              <a:t>;</a:t>
            </a:r>
          </a:p>
          <a:p>
            <a:r>
              <a:rPr lang="pl-PL" sz="1600" dirty="0" smtClean="0"/>
              <a:t>       public </a:t>
            </a:r>
            <a:r>
              <a:rPr lang="pl-PL" sz="1600" dirty="0"/>
              <a:t>Kulka()</a:t>
            </a:r>
          </a:p>
          <a:p>
            <a:pPr lvl="1"/>
            <a:r>
              <a:rPr lang="pl-PL" sz="1600" dirty="0"/>
              <a:t>        {</a:t>
            </a:r>
          </a:p>
          <a:p>
            <a:pPr lvl="1"/>
            <a:r>
              <a:rPr lang="pl-PL" sz="1600" dirty="0" smtClean="0"/>
              <a:t>            </a:t>
            </a:r>
            <a:r>
              <a:rPr lang="pl-PL" sz="1600" dirty="0" err="1" smtClean="0"/>
              <a:t>Width</a:t>
            </a:r>
            <a:r>
              <a:rPr lang="pl-PL" sz="1600" dirty="0" smtClean="0"/>
              <a:t>=25;</a:t>
            </a:r>
          </a:p>
          <a:p>
            <a:pPr lvl="1"/>
            <a:r>
              <a:rPr lang="pl-PL" sz="1600" dirty="0" smtClean="0"/>
              <a:t>            </a:t>
            </a:r>
            <a:r>
              <a:rPr lang="pl-PL" sz="1600" dirty="0" err="1" smtClean="0"/>
              <a:t>Height</a:t>
            </a:r>
            <a:r>
              <a:rPr lang="pl-PL" sz="1600" dirty="0" smtClean="0"/>
              <a:t> =25;</a:t>
            </a:r>
            <a:endParaRPr lang="pl-PL" sz="1600" dirty="0"/>
          </a:p>
          <a:p>
            <a:pPr lvl="1"/>
            <a:r>
              <a:rPr lang="pl-PL" sz="1600" dirty="0" smtClean="0"/>
              <a:t>        }</a:t>
            </a:r>
            <a:endParaRPr lang="pl-PL" sz="1600" dirty="0"/>
          </a:p>
          <a:p>
            <a:r>
              <a:rPr lang="pl-PL" sz="1600" dirty="0" smtClean="0"/>
              <a:t>       </a:t>
            </a:r>
            <a:r>
              <a:rPr lang="pl-PL" sz="1600" dirty="0" err="1" smtClean="0"/>
              <a:t>void</a:t>
            </a:r>
            <a:r>
              <a:rPr lang="pl-PL" sz="1600" dirty="0" smtClean="0"/>
              <a:t> </a:t>
            </a:r>
            <a:r>
              <a:rPr lang="pl-PL" sz="1600" dirty="0"/>
              <a:t>lec()</a:t>
            </a:r>
          </a:p>
          <a:p>
            <a:r>
              <a:rPr lang="pl-PL" sz="1600" dirty="0"/>
              <a:t>      </a:t>
            </a:r>
            <a:r>
              <a:rPr lang="pl-PL" sz="1600" dirty="0" smtClean="0"/>
              <a:t>        {  }</a:t>
            </a:r>
            <a:endParaRPr lang="pl-PL" sz="1600" dirty="0"/>
          </a:p>
          <a:p>
            <a:r>
              <a:rPr lang="pl-PL" sz="1600" dirty="0"/>
              <a:t>    }</a:t>
            </a:r>
            <a:endParaRPr lang="pl-PL" sz="16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51520" y="5261229"/>
            <a:ext cx="4860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chemeClr val="tx2"/>
                </a:solidFill>
              </a:rPr>
              <a:t>Kulka </a:t>
            </a:r>
            <a:r>
              <a:rPr lang="pl-PL" sz="2400" b="1" dirty="0" err="1" smtClean="0">
                <a:solidFill>
                  <a:schemeClr val="tx2"/>
                </a:solidFill>
              </a:rPr>
              <a:t>NowaKulka</a:t>
            </a:r>
            <a:r>
              <a:rPr lang="pl-PL" sz="2400" b="1" dirty="0" smtClean="0">
                <a:solidFill>
                  <a:schemeClr val="tx2"/>
                </a:solidFill>
              </a:rPr>
              <a:t>= </a:t>
            </a:r>
            <a:r>
              <a:rPr lang="pl-PL" sz="2400" b="1" dirty="0" err="1" smtClean="0">
                <a:solidFill>
                  <a:schemeClr val="tx2"/>
                </a:solidFill>
              </a:rPr>
              <a:t>new</a:t>
            </a:r>
            <a:r>
              <a:rPr lang="pl-PL" sz="2400" b="1" dirty="0" smtClean="0">
                <a:solidFill>
                  <a:schemeClr val="tx2"/>
                </a:solidFill>
              </a:rPr>
              <a:t> Kulka();</a:t>
            </a:r>
            <a:endParaRPr lang="pl-PL" sz="2400" b="1" dirty="0">
              <a:solidFill>
                <a:schemeClr val="tx2"/>
              </a:solidFill>
            </a:endParaRPr>
          </a:p>
        </p:txBody>
      </p:sp>
      <p:sp>
        <p:nvSpPr>
          <p:cNvPr id="5" name="Objaśnienie w chmurce 4"/>
          <p:cNvSpPr/>
          <p:nvPr/>
        </p:nvSpPr>
        <p:spPr>
          <a:xfrm>
            <a:off x="3826600" y="1268760"/>
            <a:ext cx="4777848" cy="648072"/>
          </a:xfrm>
          <a:prstGeom prst="cloudCallout">
            <a:avLst>
              <a:gd name="adj1" fmla="val -97686"/>
              <a:gd name="adj2" fmla="val 12201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Właściwości (pola) klasy</a:t>
            </a:r>
            <a:endParaRPr lang="pl-PL" dirty="0"/>
          </a:p>
        </p:txBody>
      </p:sp>
      <p:sp>
        <p:nvSpPr>
          <p:cNvPr id="8" name="Objaśnienie w chmurce 7"/>
          <p:cNvSpPr/>
          <p:nvPr/>
        </p:nvSpPr>
        <p:spPr>
          <a:xfrm>
            <a:off x="3979000" y="2132856"/>
            <a:ext cx="4777848" cy="576064"/>
          </a:xfrm>
          <a:prstGeom prst="cloudCallout">
            <a:avLst>
              <a:gd name="adj1" fmla="val -86478"/>
              <a:gd name="adj2" fmla="val 7545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Konstruktor</a:t>
            </a:r>
            <a:endParaRPr lang="pl-PL" dirty="0"/>
          </a:p>
        </p:txBody>
      </p:sp>
      <p:sp>
        <p:nvSpPr>
          <p:cNvPr id="9" name="Objaśnienie w chmurce 8"/>
          <p:cNvSpPr/>
          <p:nvPr/>
        </p:nvSpPr>
        <p:spPr>
          <a:xfrm>
            <a:off x="3979000" y="2924944"/>
            <a:ext cx="4777848" cy="551111"/>
          </a:xfrm>
          <a:prstGeom prst="cloudCallout">
            <a:avLst>
              <a:gd name="adj1" fmla="val -94411"/>
              <a:gd name="adj2" fmla="val 12997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Metoda klasy</a:t>
            </a:r>
            <a:endParaRPr lang="pl-PL" dirty="0"/>
          </a:p>
        </p:txBody>
      </p:sp>
      <p:sp>
        <p:nvSpPr>
          <p:cNvPr id="10" name="Objaśnienie w chmurce 9"/>
          <p:cNvSpPr/>
          <p:nvPr/>
        </p:nvSpPr>
        <p:spPr>
          <a:xfrm>
            <a:off x="4131400" y="3861049"/>
            <a:ext cx="4777848" cy="864096"/>
          </a:xfrm>
          <a:prstGeom prst="cloudCallout">
            <a:avLst>
              <a:gd name="adj1" fmla="val -79583"/>
              <a:gd name="adj2" fmla="val 10108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Deklaracja zmiennej </a:t>
            </a:r>
            <a:r>
              <a:rPr lang="pl-PL" dirty="0" err="1" smtClean="0"/>
              <a:t>NowaKulka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876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376</Words>
  <Application>Microsoft Office PowerPoint</Application>
  <PresentationFormat>Pokaz na ekranie (4:3)</PresentationFormat>
  <Paragraphs>134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13" baseType="lpstr">
      <vt:lpstr>Motyw pakietu Office</vt:lpstr>
      <vt:lpstr>1_Motyw pakietu Office</vt:lpstr>
      <vt:lpstr>Treści multimedialne - kodowanie, przetwarzanie, prezentacja  Odtwarzanie treści multimedialnych</vt:lpstr>
      <vt:lpstr>  Strukturalnie czy obiektowe  – czyli droga do sukcesu    Andrzej Ptasznik       </vt:lpstr>
      <vt:lpstr>Program strukturalny</vt:lpstr>
      <vt:lpstr>Podstawowe definicje</vt:lpstr>
      <vt:lpstr>Deklaracja klasy</vt:lpstr>
      <vt:lpstr>Dziedziczenie</vt:lpstr>
      <vt:lpstr>Konstruktor</vt:lpstr>
      <vt:lpstr>Modyfikatory dostępu</vt:lpstr>
      <vt:lpstr>Tworzenie obiektów</vt:lpstr>
      <vt:lpstr>Hermetyzacja</vt:lpstr>
      <vt:lpstr>Prezentacja programu PowerPoint</vt:lpstr>
    </vt:vector>
  </TitlesOfParts>
  <Company>WWSI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Daniel</dc:creator>
  <cp:lastModifiedBy>Magda Kopacz</cp:lastModifiedBy>
  <cp:revision>37</cp:revision>
  <dcterms:created xsi:type="dcterms:W3CDTF">2009-06-29T13:15:16Z</dcterms:created>
  <dcterms:modified xsi:type="dcterms:W3CDTF">2014-05-06T09:21:31Z</dcterms:modified>
</cp:coreProperties>
</file>