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60" r:id="rId3"/>
    <p:sldId id="363" r:id="rId4"/>
    <p:sldId id="364" r:id="rId5"/>
    <p:sldId id="376" r:id="rId6"/>
    <p:sldId id="377" r:id="rId7"/>
    <p:sldId id="378" r:id="rId8"/>
    <p:sldId id="379" r:id="rId9"/>
    <p:sldId id="365" r:id="rId10"/>
    <p:sldId id="371" r:id="rId11"/>
    <p:sldId id="366" r:id="rId12"/>
    <p:sldId id="373" r:id="rId13"/>
    <p:sldId id="367" r:id="rId14"/>
    <p:sldId id="375" r:id="rId15"/>
    <p:sldId id="368" r:id="rId16"/>
    <p:sldId id="385" r:id="rId17"/>
    <p:sldId id="386" r:id="rId18"/>
    <p:sldId id="369" r:id="rId19"/>
    <p:sldId id="387" r:id="rId20"/>
    <p:sldId id="380" r:id="rId21"/>
    <p:sldId id="381" r:id="rId22"/>
    <p:sldId id="389" r:id="rId23"/>
    <p:sldId id="388" r:id="rId24"/>
    <p:sldId id="384" r:id="rId25"/>
    <p:sldId id="390" r:id="rId26"/>
    <p:sldId id="383" r:id="rId27"/>
    <p:sldId id="352" r:id="rId2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9" autoAdjust="0"/>
    <p:restoredTop sz="69043" autoAdjust="0"/>
  </p:normalViewPr>
  <p:slideViewPr>
    <p:cSldViewPr>
      <p:cViewPr>
        <p:scale>
          <a:sx n="60" d="100"/>
          <a:sy n="60" d="100"/>
        </p:scale>
        <p:origin x="-138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-184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85B4B3-23CA-43F5-AB8B-CC5748A8A109}" type="datetimeFigureOut">
              <a:rPr lang="pl-PL"/>
              <a:pPr>
                <a:defRPr/>
              </a:pPr>
              <a:t>2014-04-23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4293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1B64AB-B2E0-4A5F-A093-EEB6D4D67A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96590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Nowy slajd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5800" y="1071563"/>
            <a:ext cx="7772400" cy="2528887"/>
          </a:xfrm>
        </p:spPr>
        <p:txBody>
          <a:bodyPr/>
          <a:lstStyle/>
          <a:p>
            <a:pPr eaLnBrk="1" hangingPunct="1"/>
            <a:r>
              <a:rPr lang="pl-PL" altLang="pl-PL" sz="3600" smtClean="0"/>
              <a:t>Treści multimedialne - kodowanie, przetwarzanie, prezentacja</a:t>
            </a:r>
            <a:br>
              <a:rPr lang="pl-PL" altLang="pl-PL" sz="3600" smtClean="0"/>
            </a:br>
            <a:r>
              <a:rPr lang="pl-PL" altLang="pl-PL" sz="1600" smtClean="0"/>
              <a:t/>
            </a:r>
            <a:br>
              <a:rPr lang="pl-PL" altLang="pl-PL" sz="1600" smtClean="0"/>
            </a:br>
            <a:r>
              <a:rPr lang="pl-PL" altLang="pl-PL" sz="3600" smtClean="0"/>
              <a:t>Odtwarzanie treści multimedialnych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Andrzej Majkowski</a:t>
            </a:r>
          </a:p>
        </p:txBody>
      </p:sp>
      <p:sp>
        <p:nvSpPr>
          <p:cNvPr id="2052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3F018F8-F639-41F5-BDCA-324EE758A32D}" type="slidenum">
              <a:rPr lang="pl-PL" altLang="pl-PL" sz="2400">
                <a:solidFill>
                  <a:schemeClr val="bg1"/>
                </a:solidFill>
                <a:cs typeface="Arial" charset="0"/>
              </a:rPr>
              <a:pPr/>
              <a:t>1</a:t>
            </a:fld>
            <a:endParaRPr lang="pl-PL" altLang="pl-PL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53" name="Symbol zastępczy stopki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altLang="pl-PL" sz="2800">
                <a:solidFill>
                  <a:schemeClr val="bg1"/>
                </a:solidFill>
                <a:cs typeface="Arial" charset="0"/>
              </a:rPr>
              <a:t>informatyka +</a:t>
            </a:r>
          </a:p>
        </p:txBody>
      </p:sp>
      <p:pic>
        <p:nvPicPr>
          <p:cNvPr id="2054" name="Obraz 5" descr="OKLADKA_tresci_multimedialne_kodowanie_przetwarzanie_prezentac kop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Rozwiązanie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95736" y="1556791"/>
            <a:ext cx="2458616" cy="4525963"/>
          </a:xfrm>
        </p:spPr>
        <p:txBody>
          <a:bodyPr/>
          <a:lstStyle/>
          <a:p>
            <a:r>
              <a:rPr lang="pl-PL" dirty="0" smtClean="0"/>
              <a:t>0 </a:t>
            </a:r>
          </a:p>
          <a:p>
            <a:r>
              <a:rPr lang="pl-PL" dirty="0" smtClean="0"/>
              <a:t>1</a:t>
            </a:r>
          </a:p>
          <a:p>
            <a:r>
              <a:rPr lang="pl-PL" dirty="0" smtClean="0"/>
              <a:t>10</a:t>
            </a:r>
          </a:p>
          <a:p>
            <a:r>
              <a:rPr lang="pl-PL" dirty="0" smtClean="0"/>
              <a:t>11</a:t>
            </a:r>
          </a:p>
          <a:p>
            <a:r>
              <a:rPr lang="pl-PL" dirty="0" smtClean="0"/>
              <a:t>100</a:t>
            </a:r>
          </a:p>
          <a:p>
            <a:r>
              <a:rPr lang="pl-PL" dirty="0" smtClean="0"/>
              <a:t>101</a:t>
            </a:r>
          </a:p>
          <a:p>
            <a:r>
              <a:rPr lang="pl-PL" dirty="0" smtClean="0"/>
              <a:t>110</a:t>
            </a:r>
          </a:p>
          <a:p>
            <a:r>
              <a:rPr lang="pl-PL" dirty="0" smtClean="0"/>
              <a:t>111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810672" y="1552798"/>
            <a:ext cx="2300064" cy="4525963"/>
          </a:xfrm>
        </p:spPr>
        <p:txBody>
          <a:bodyPr/>
          <a:lstStyle/>
          <a:p>
            <a:r>
              <a:rPr lang="pl-PL" dirty="0" smtClean="0"/>
              <a:t>1000</a:t>
            </a:r>
          </a:p>
          <a:p>
            <a:r>
              <a:rPr lang="pl-PL" dirty="0" smtClean="0"/>
              <a:t>1001</a:t>
            </a:r>
          </a:p>
          <a:p>
            <a:r>
              <a:rPr lang="pl-PL" dirty="0" smtClean="0"/>
              <a:t>1010</a:t>
            </a:r>
          </a:p>
          <a:p>
            <a:r>
              <a:rPr lang="pl-PL" dirty="0" smtClean="0"/>
              <a:t>1011</a:t>
            </a:r>
          </a:p>
          <a:p>
            <a:r>
              <a:rPr lang="pl-PL" dirty="0" smtClean="0"/>
              <a:t>1100</a:t>
            </a:r>
          </a:p>
          <a:p>
            <a:r>
              <a:rPr lang="pl-PL" dirty="0" smtClean="0"/>
              <a:t>1101</a:t>
            </a:r>
          </a:p>
          <a:p>
            <a:r>
              <a:rPr lang="pl-PL" dirty="0" smtClean="0"/>
              <a:t>1110</a:t>
            </a:r>
          </a:p>
          <a:p>
            <a:r>
              <a:rPr lang="pl-PL" dirty="0" smtClean="0"/>
              <a:t>1111</a:t>
            </a:r>
            <a:endParaRPr lang="pl-PL" dirty="0"/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5810672" y="1556792"/>
            <a:ext cx="23000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mtClean="0"/>
              <a:t>1000</a:t>
            </a:r>
          </a:p>
          <a:p>
            <a:r>
              <a:rPr lang="pl-PL" smtClean="0"/>
              <a:t>1001</a:t>
            </a:r>
          </a:p>
          <a:p>
            <a:r>
              <a:rPr lang="pl-PL" smtClean="0"/>
              <a:t>1010</a:t>
            </a:r>
          </a:p>
          <a:p>
            <a:r>
              <a:rPr lang="pl-PL" smtClean="0"/>
              <a:t>1011</a:t>
            </a:r>
          </a:p>
          <a:p>
            <a:r>
              <a:rPr lang="pl-PL" smtClean="0"/>
              <a:t>1100</a:t>
            </a:r>
          </a:p>
          <a:p>
            <a:r>
              <a:rPr lang="pl-PL" smtClean="0"/>
              <a:t>1101</a:t>
            </a:r>
          </a:p>
          <a:p>
            <a:r>
              <a:rPr lang="pl-PL" smtClean="0"/>
              <a:t>1110</a:t>
            </a:r>
          </a:p>
          <a:p>
            <a:r>
              <a:rPr lang="pl-PL" smtClean="0"/>
              <a:t>1111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5400675"/>
          </a:xfrm>
        </p:spPr>
        <p:txBody>
          <a:bodyPr/>
          <a:lstStyle/>
          <a:p>
            <a:pPr marL="0" indent="0">
              <a:buNone/>
              <a:defRPr/>
            </a:pPr>
            <a:endParaRPr lang="pl-PL" altLang="pl-PL" sz="2400" b="1" dirty="0" smtClean="0"/>
          </a:p>
          <a:p>
            <a:pPr marL="0" indent="0">
              <a:buNone/>
              <a:defRPr/>
            </a:pP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Ćwiczenie </a:t>
            </a: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marL="0" indent="0"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Zapisz w systemie dwójkowym  wszystkie cyfry używane 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systemie szesnastkowym.</a:t>
            </a:r>
          </a:p>
          <a:p>
            <a:pPr marL="0" indent="0">
              <a:buNone/>
              <a:defRPr/>
            </a:pPr>
            <a:endParaRPr lang="pl-PL" altLang="pl-PL" sz="2400" dirty="0" smtClean="0"/>
          </a:p>
          <a:p>
            <a:pPr marL="0" indent="0">
              <a:buFont typeface="Arial" charset="0"/>
              <a:buNone/>
              <a:defRPr/>
            </a:pPr>
            <a:endParaRPr lang="pl-PL" altLang="pl-PL" sz="2400" dirty="0" smtClean="0">
              <a:latin typeface="+mj-lt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Ćwiczenie 4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Rozwiązanie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95736" y="1556792"/>
            <a:ext cx="2962672" cy="4525963"/>
          </a:xfrm>
        </p:spPr>
        <p:txBody>
          <a:bodyPr/>
          <a:lstStyle/>
          <a:p>
            <a:r>
              <a:rPr lang="pl-PL" dirty="0" smtClean="0"/>
              <a:t>0 - 0 </a:t>
            </a:r>
          </a:p>
          <a:p>
            <a:r>
              <a:rPr lang="pl-PL" dirty="0" smtClean="0"/>
              <a:t>1 - </a:t>
            </a:r>
            <a:r>
              <a:rPr lang="pl-PL" dirty="0" err="1" smtClean="0"/>
              <a:t>1</a:t>
            </a:r>
            <a:endParaRPr lang="pl-PL" dirty="0" smtClean="0"/>
          </a:p>
          <a:p>
            <a:r>
              <a:rPr lang="pl-PL" dirty="0" smtClean="0"/>
              <a:t>2 - 10</a:t>
            </a:r>
          </a:p>
          <a:p>
            <a:r>
              <a:rPr lang="pl-PL" dirty="0" smtClean="0"/>
              <a:t>3 - 11</a:t>
            </a:r>
          </a:p>
          <a:p>
            <a:r>
              <a:rPr lang="pl-PL" dirty="0" smtClean="0"/>
              <a:t>4 - 100</a:t>
            </a:r>
          </a:p>
          <a:p>
            <a:r>
              <a:rPr lang="pl-PL" dirty="0" smtClean="0"/>
              <a:t>5 - 101</a:t>
            </a:r>
          </a:p>
          <a:p>
            <a:r>
              <a:rPr lang="pl-PL" dirty="0" smtClean="0"/>
              <a:t>6 - 110</a:t>
            </a:r>
          </a:p>
          <a:p>
            <a:r>
              <a:rPr lang="pl-PL" dirty="0" smtClean="0"/>
              <a:t>7 - 111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580112" y="1556792"/>
            <a:ext cx="2732112" cy="4525963"/>
          </a:xfrm>
        </p:spPr>
        <p:txBody>
          <a:bodyPr/>
          <a:lstStyle/>
          <a:p>
            <a:r>
              <a:rPr lang="pl-PL" dirty="0" smtClean="0"/>
              <a:t>8 - 1000</a:t>
            </a:r>
          </a:p>
          <a:p>
            <a:r>
              <a:rPr lang="pl-PL" dirty="0" smtClean="0"/>
              <a:t>9 - 1001</a:t>
            </a:r>
          </a:p>
          <a:p>
            <a:r>
              <a:rPr lang="pl-PL" dirty="0" smtClean="0"/>
              <a:t>A - 1010</a:t>
            </a:r>
          </a:p>
          <a:p>
            <a:r>
              <a:rPr lang="pl-PL" dirty="0" smtClean="0"/>
              <a:t>B - 1011</a:t>
            </a:r>
          </a:p>
          <a:p>
            <a:r>
              <a:rPr lang="pl-PL" dirty="0" smtClean="0"/>
              <a:t>C - 1100</a:t>
            </a:r>
          </a:p>
          <a:p>
            <a:r>
              <a:rPr lang="pl-PL" dirty="0" smtClean="0"/>
              <a:t>D - 1101</a:t>
            </a:r>
          </a:p>
          <a:p>
            <a:r>
              <a:rPr lang="pl-PL" dirty="0" smtClean="0"/>
              <a:t>E - 1110</a:t>
            </a:r>
          </a:p>
          <a:p>
            <a:r>
              <a:rPr lang="pl-PL" dirty="0" smtClean="0"/>
              <a:t>F - 1111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54006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pl-PL" altLang="pl-PL" dirty="0" smtClean="0">
              <a:latin typeface="+mj-lt"/>
            </a:endParaRPr>
          </a:p>
          <a:p>
            <a:pPr marL="0" indent="0">
              <a:buFont typeface="Arial" charset="0"/>
              <a:buNone/>
              <a:defRPr/>
            </a:pP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Najprostszą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metodą zamiany 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liczby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zapisanej w systemie dwójkowym 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szesnastkowy i szesnastkowego 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dwójkowy jest podstawianie.</a:t>
            </a:r>
          </a:p>
          <a:p>
            <a:pPr marL="0" indent="0">
              <a:buFont typeface="Arial" charset="0"/>
              <a:buNone/>
              <a:defRPr/>
            </a:pPr>
            <a:endParaRPr lang="pl-PL" altLang="pl-PL" sz="2400" dirty="0" smtClean="0">
              <a:latin typeface="+mj-lt"/>
            </a:endParaRPr>
          </a:p>
          <a:p>
            <a:pPr marL="0" indent="0">
              <a:buFont typeface="Arial" charset="0"/>
              <a:buNone/>
              <a:defRPr/>
            </a:pPr>
            <a:endParaRPr lang="pl-PL" altLang="pl-PL" sz="2400" dirty="0" smtClean="0">
              <a:latin typeface="+mj-lt"/>
            </a:endParaRPr>
          </a:p>
        </p:txBody>
      </p:sp>
      <p:sp>
        <p:nvSpPr>
          <p:cNvPr id="81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System dwójkowy i szesnastkowy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Tabela - zamiany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979712" y="1556792"/>
            <a:ext cx="1954560" cy="4525963"/>
          </a:xfrm>
        </p:spPr>
        <p:txBody>
          <a:bodyPr/>
          <a:lstStyle/>
          <a:p>
            <a:r>
              <a:rPr lang="pl-PL" dirty="0" smtClean="0"/>
              <a:t>0 - 0000 </a:t>
            </a:r>
          </a:p>
          <a:p>
            <a:r>
              <a:rPr lang="pl-PL" dirty="0" smtClean="0"/>
              <a:t>1 - 0001</a:t>
            </a:r>
          </a:p>
          <a:p>
            <a:r>
              <a:rPr lang="pl-PL" dirty="0" smtClean="0"/>
              <a:t>2 - 0010</a:t>
            </a:r>
          </a:p>
          <a:p>
            <a:r>
              <a:rPr lang="pl-PL" dirty="0" smtClean="0"/>
              <a:t>3 - 0011</a:t>
            </a:r>
          </a:p>
          <a:p>
            <a:r>
              <a:rPr lang="pl-PL" dirty="0" smtClean="0"/>
              <a:t>4 - 0100</a:t>
            </a:r>
          </a:p>
          <a:p>
            <a:r>
              <a:rPr lang="pl-PL" dirty="0" smtClean="0"/>
              <a:t>5 - 0101</a:t>
            </a:r>
          </a:p>
          <a:p>
            <a:r>
              <a:rPr lang="pl-PL" dirty="0" smtClean="0"/>
              <a:t>6 - 0110</a:t>
            </a:r>
          </a:p>
          <a:p>
            <a:r>
              <a:rPr lang="pl-PL" dirty="0" smtClean="0"/>
              <a:t>7 - 0111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220072" y="1556792"/>
            <a:ext cx="2736304" cy="4525963"/>
          </a:xfrm>
        </p:spPr>
        <p:txBody>
          <a:bodyPr/>
          <a:lstStyle/>
          <a:p>
            <a:r>
              <a:rPr lang="pl-PL" dirty="0" smtClean="0"/>
              <a:t>8 - 1000</a:t>
            </a:r>
          </a:p>
          <a:p>
            <a:r>
              <a:rPr lang="pl-PL" dirty="0" smtClean="0"/>
              <a:t>9 - 1001</a:t>
            </a:r>
          </a:p>
          <a:p>
            <a:r>
              <a:rPr lang="pl-PL" dirty="0" smtClean="0"/>
              <a:t>A - 1010</a:t>
            </a:r>
          </a:p>
          <a:p>
            <a:r>
              <a:rPr lang="pl-PL" dirty="0" smtClean="0"/>
              <a:t>B - 1011</a:t>
            </a:r>
          </a:p>
          <a:p>
            <a:r>
              <a:rPr lang="pl-PL" dirty="0" smtClean="0"/>
              <a:t>C - 1100</a:t>
            </a:r>
          </a:p>
          <a:p>
            <a:r>
              <a:rPr lang="pl-PL" dirty="0" smtClean="0"/>
              <a:t>D - 1101</a:t>
            </a:r>
          </a:p>
          <a:p>
            <a:r>
              <a:rPr lang="pl-PL" dirty="0" smtClean="0"/>
              <a:t>E - 1110</a:t>
            </a:r>
          </a:p>
          <a:p>
            <a:r>
              <a:rPr lang="pl-PL" dirty="0" smtClean="0"/>
              <a:t>F - 1111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54006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Zasada zamiany liczby z systemu dwójkowego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szesnastkowy. </a:t>
            </a:r>
          </a:p>
          <a:p>
            <a:pPr marL="0" indent="0"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Liczbę dwójkową dzielimy na grupy czterocyfrowe idąc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od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strony prawej do lewej. Jeśli w ostatniej grupie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jest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mniej cyfr, to uzupełniamy ją zerami.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Teraz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każdą z czterocyfrowych grup zastępujemy cyfrą szesnastkową. </a:t>
            </a:r>
          </a:p>
          <a:p>
            <a:pPr marL="0" indent="0"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Przykład: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pl-PL" altLang="pl-PL" sz="2300" b="1" dirty="0" smtClean="0">
                <a:latin typeface="+mj-lt"/>
              </a:rPr>
              <a:t>101000110010</a:t>
            </a:r>
            <a:r>
              <a:rPr lang="pl-PL" altLang="pl-PL" sz="2300" b="1" baseline="-25000" dirty="0" smtClean="0">
                <a:latin typeface="+mj-lt"/>
              </a:rPr>
              <a:t>2</a:t>
            </a:r>
            <a:r>
              <a:rPr lang="pl-PL" altLang="pl-PL" sz="2300" b="1" dirty="0" smtClean="0">
                <a:latin typeface="+mj-lt"/>
              </a:rPr>
              <a:t> = ?</a:t>
            </a:r>
          </a:p>
          <a:p>
            <a:pPr marL="0" indent="0">
              <a:buNone/>
              <a:defRPr/>
            </a:pPr>
            <a:r>
              <a:rPr lang="pl-PL" altLang="pl-PL" sz="2300" b="1" dirty="0" smtClean="0">
                <a:latin typeface="+mj-lt"/>
              </a:rPr>
              <a:t>1010    0011   0010</a:t>
            </a:r>
            <a:r>
              <a:rPr lang="pl-PL" altLang="pl-PL" sz="2300" b="1" baseline="-25000" dirty="0" smtClean="0">
                <a:latin typeface="+mj-lt"/>
              </a:rPr>
              <a:t>2</a:t>
            </a:r>
            <a:r>
              <a:rPr lang="pl-PL" altLang="pl-PL" sz="2300" b="1" dirty="0" smtClean="0">
                <a:latin typeface="+mj-lt"/>
              </a:rPr>
              <a:t> = ?</a:t>
            </a:r>
          </a:p>
          <a:p>
            <a:pPr marL="0" indent="0">
              <a:buNone/>
              <a:defRPr/>
            </a:pPr>
            <a:r>
              <a:rPr lang="pl-PL" altLang="pl-PL" sz="2300" b="1" dirty="0" smtClean="0">
                <a:latin typeface="+mj-lt"/>
              </a:rPr>
              <a:t>  A        6         2</a:t>
            </a:r>
          </a:p>
          <a:p>
            <a:pPr marL="0" indent="0">
              <a:buNone/>
              <a:defRPr/>
            </a:pPr>
            <a:r>
              <a:rPr lang="pl-PL" altLang="pl-PL" sz="2300" b="1" dirty="0" smtClean="0">
                <a:latin typeface="+mj-lt"/>
              </a:rPr>
              <a:t>101000110010</a:t>
            </a:r>
            <a:r>
              <a:rPr lang="pl-PL" altLang="pl-PL" sz="2300" b="1" baseline="-25000" dirty="0" smtClean="0">
                <a:latin typeface="+mj-lt"/>
              </a:rPr>
              <a:t>2</a:t>
            </a:r>
            <a:r>
              <a:rPr lang="pl-PL" altLang="pl-PL" sz="2300" b="1" dirty="0" smtClean="0">
                <a:latin typeface="+mj-lt"/>
              </a:rPr>
              <a:t> = A62</a:t>
            </a:r>
            <a:r>
              <a:rPr lang="pl-PL" altLang="pl-PL" sz="2300" b="1" baseline="-25000" dirty="0" smtClean="0">
                <a:latin typeface="+mj-lt"/>
              </a:rPr>
              <a:t>16</a:t>
            </a:r>
            <a:endParaRPr lang="pl-PL" altLang="pl-PL" sz="2300" b="1" dirty="0" smtClean="0">
              <a:latin typeface="+mj-lt"/>
            </a:endParaRPr>
          </a:p>
        </p:txBody>
      </p:sp>
      <p:sp>
        <p:nvSpPr>
          <p:cNvPr id="9219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Zasada zamiany z systemu 2 na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1100011111</a:t>
            </a:r>
            <a:r>
              <a:rPr lang="pl-PL" altLang="pl-PL" baseline="-25000" dirty="0" smtClean="0"/>
              <a:t>2</a:t>
            </a:r>
            <a:r>
              <a:rPr lang="pl-PL" altLang="pl-PL" dirty="0" smtClean="0"/>
              <a:t> = ?</a:t>
            </a:r>
          </a:p>
          <a:p>
            <a:pPr marL="0" indent="0">
              <a:buNone/>
            </a:pPr>
            <a:r>
              <a:rPr lang="pl-PL" dirty="0" smtClean="0"/>
              <a:t>    11  0001  1111</a:t>
            </a:r>
            <a:r>
              <a:rPr lang="pl-PL" altLang="pl-PL" baseline="-25000" dirty="0" smtClean="0"/>
              <a:t>2</a:t>
            </a:r>
            <a:r>
              <a:rPr lang="pl-PL" altLang="pl-PL" dirty="0" smtClean="0"/>
              <a:t> = ?</a:t>
            </a:r>
          </a:p>
          <a:p>
            <a:pPr marL="0" indent="0">
              <a:buNone/>
            </a:pPr>
            <a:r>
              <a:rPr lang="pl-PL" dirty="0" smtClean="0"/>
              <a:t>0011  0001  1111</a:t>
            </a:r>
            <a:r>
              <a:rPr lang="pl-PL" altLang="pl-PL" baseline="-25000" dirty="0" smtClean="0"/>
              <a:t>2</a:t>
            </a:r>
            <a:r>
              <a:rPr lang="pl-PL" altLang="pl-PL" dirty="0" smtClean="0"/>
              <a:t> = ?</a:t>
            </a:r>
          </a:p>
          <a:p>
            <a:pPr marL="0" indent="0">
              <a:buNone/>
            </a:pPr>
            <a:r>
              <a:rPr lang="pl-PL" dirty="0" smtClean="0"/>
              <a:t>     3        1        F</a:t>
            </a:r>
          </a:p>
          <a:p>
            <a:pPr marL="0" indent="0">
              <a:buNone/>
            </a:pPr>
            <a:r>
              <a:rPr lang="pl-PL" dirty="0" smtClean="0"/>
              <a:t>1100011111</a:t>
            </a:r>
            <a:r>
              <a:rPr lang="pl-PL" altLang="pl-PL" baseline="-25000" dirty="0" smtClean="0"/>
              <a:t>2</a:t>
            </a:r>
            <a:r>
              <a:rPr lang="pl-PL" altLang="pl-PL" dirty="0" smtClean="0"/>
              <a:t> = 31F</a:t>
            </a:r>
            <a:r>
              <a:rPr lang="pl-PL" altLang="pl-PL" baseline="-25000" dirty="0" smtClean="0"/>
              <a:t>16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Zapisz w systemie szesnastkowym:</a:t>
            </a:r>
          </a:p>
          <a:p>
            <a:r>
              <a:rPr lang="pl-PL" dirty="0" smtClean="0"/>
              <a:t>110011101001</a:t>
            </a:r>
            <a:r>
              <a:rPr lang="pl-PL" altLang="pl-PL" baseline="-25000" dirty="0" smtClean="0"/>
              <a:t>2</a:t>
            </a:r>
            <a:r>
              <a:rPr lang="pl-PL" altLang="pl-PL" dirty="0" smtClean="0"/>
              <a:t> </a:t>
            </a:r>
            <a:r>
              <a:rPr lang="pl-PL" altLang="pl-PL" baseline="-25000" dirty="0" smtClean="0"/>
              <a:t> </a:t>
            </a:r>
            <a:r>
              <a:rPr lang="pl-PL" altLang="pl-PL" dirty="0" smtClean="0"/>
              <a:t> </a:t>
            </a:r>
          </a:p>
          <a:p>
            <a:r>
              <a:rPr lang="pl-PL" altLang="pl-PL" dirty="0" smtClean="0"/>
              <a:t>101</a:t>
            </a:r>
            <a:r>
              <a:rPr lang="pl-PL" altLang="pl-PL" baseline="-25000" dirty="0" smtClean="0"/>
              <a:t>2</a:t>
            </a:r>
            <a:r>
              <a:rPr lang="pl-PL" altLang="pl-PL" dirty="0" smtClean="0"/>
              <a:t> </a:t>
            </a:r>
          </a:p>
          <a:p>
            <a:r>
              <a:rPr lang="pl-PL" altLang="pl-PL" dirty="0" smtClean="0"/>
              <a:t>11111000010100101</a:t>
            </a:r>
            <a:r>
              <a:rPr lang="pl-PL" altLang="pl-PL" baseline="-25000" dirty="0" smtClean="0"/>
              <a:t>2</a:t>
            </a:r>
            <a:r>
              <a:rPr lang="pl-PL" altLang="pl-PL" dirty="0" smtClean="0"/>
              <a:t> </a:t>
            </a:r>
          </a:p>
          <a:p>
            <a:r>
              <a:rPr lang="pl-PL" altLang="pl-PL" dirty="0" smtClean="0"/>
              <a:t> 11100011001010</a:t>
            </a:r>
            <a:r>
              <a:rPr lang="pl-PL" altLang="pl-PL" baseline="-25000" dirty="0" smtClean="0"/>
              <a:t>2     </a:t>
            </a: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92400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Zasada zamiany liczby z systemu szesnastkowego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na dwójkowy: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Każdą cyfrę szesnastkową zapisujemy w systemie dwójkowym (zastępujemy grupą  czterech cyfr).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Grupy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łączymy w jedną liczbę w systemie dwójkowym.</a:t>
            </a:r>
          </a:p>
          <a:p>
            <a:pPr marL="0" indent="0">
              <a:buNone/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Przykład: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7A2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=  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7          A         2</a:t>
            </a:r>
          </a:p>
          <a:p>
            <a:pPr marL="0" indent="0"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7A2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= 0111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  1010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  0010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7A2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=  111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   1010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 0010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7A2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= 11110100010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pl-PL" altLang="pl-PL" sz="2400" dirty="0" smtClean="0"/>
          </a:p>
          <a:p>
            <a:pPr marL="0" indent="0">
              <a:buNone/>
              <a:defRPr/>
            </a:pPr>
            <a:endParaRPr lang="pl-PL" sz="2400" dirty="0" smtClean="0"/>
          </a:p>
        </p:txBody>
      </p:sp>
      <p:sp>
        <p:nvSpPr>
          <p:cNvPr id="10243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Zasada zmiany z systemu 16 na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Zapisz w systemie dwójkowym:</a:t>
            </a:r>
          </a:p>
          <a:p>
            <a:r>
              <a:rPr lang="pl-PL" dirty="0" smtClean="0"/>
              <a:t>64</a:t>
            </a:r>
            <a:r>
              <a:rPr lang="pl-PL" altLang="pl-PL" baseline="-25000" dirty="0" smtClean="0"/>
              <a:t>16</a:t>
            </a:r>
            <a:r>
              <a:rPr lang="pl-PL" dirty="0" smtClean="0"/>
              <a:t> </a:t>
            </a:r>
          </a:p>
          <a:p>
            <a:r>
              <a:rPr lang="pl-PL" dirty="0" smtClean="0"/>
              <a:t>ABC</a:t>
            </a:r>
            <a:r>
              <a:rPr lang="pl-PL" altLang="pl-PL" baseline="-25000" dirty="0" smtClean="0"/>
              <a:t>16</a:t>
            </a:r>
            <a:endParaRPr lang="pl-PL" dirty="0" smtClean="0"/>
          </a:p>
          <a:p>
            <a:r>
              <a:rPr lang="pl-PL" dirty="0" smtClean="0"/>
              <a:t>DE10A</a:t>
            </a:r>
            <a:r>
              <a:rPr lang="pl-PL" altLang="pl-PL" baseline="-25000" dirty="0" smtClean="0"/>
              <a:t>16</a:t>
            </a:r>
            <a:endParaRPr lang="pl-PL" dirty="0" smtClean="0"/>
          </a:p>
          <a:p>
            <a:r>
              <a:rPr lang="pl-PL" dirty="0" smtClean="0"/>
              <a:t>BABA</a:t>
            </a:r>
            <a:r>
              <a:rPr lang="pl-PL" altLang="pl-PL" baseline="-25000" dirty="0" smtClean="0"/>
              <a:t>16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19B345C-F9C6-4C0D-92FB-4C156E1415A6}" type="slidenum">
              <a:rPr lang="pl-PL" altLang="pl-PL" sz="2400">
                <a:solidFill>
                  <a:schemeClr val="bg1"/>
                </a:solidFill>
                <a:cs typeface="Arial" charset="0"/>
              </a:rPr>
              <a:pPr/>
              <a:t>2</a:t>
            </a:fld>
            <a:endParaRPr lang="pl-PL" altLang="pl-PL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5" name="Tytuł 5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4752975"/>
          </a:xfrm>
        </p:spPr>
        <p:txBody>
          <a:bodyPr anchor="t"/>
          <a:lstStyle/>
          <a:p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>TYTUŁ:</a:t>
            </a:r>
            <a:br>
              <a:rPr lang="pl-PL" altLang="pl-PL" sz="3200" smtClean="0"/>
            </a:br>
            <a:r>
              <a:rPr lang="pl-PL" altLang="pl-PL" sz="3200" smtClean="0"/>
              <a:t>Pozycyjne systemy liczbowe                   w informatyce</a:t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2400" smtClean="0"/>
              <a:t>AUTORZY: </a:t>
            </a:r>
            <a:br>
              <a:rPr lang="pl-PL" altLang="pl-PL" sz="2400" smtClean="0"/>
            </a:br>
            <a:r>
              <a:rPr lang="pl-PL" altLang="pl-PL" sz="2400" smtClean="0"/>
              <a:t>Ewelina Mikuła, Grzegorz Zyśk</a:t>
            </a: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endParaRPr lang="pl-PL" altLang="pl-PL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Jak zapisać liczbę ujemną ?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00675"/>
          </a:xfrm>
        </p:spPr>
        <p:txBody>
          <a:bodyPr/>
          <a:lstStyle/>
          <a:p>
            <a:pPr marL="0" indent="0">
              <a:buNone/>
            </a:pP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Kod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uzupełniający do 2 (U2) jest najczęściej spotykanym w obliczeniach na liczbach całkowitych ze znakiem. 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Umożliwia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w jednoznaczny sposób zapisywanie liczb binarnych ujemnych.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U2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00675"/>
          </a:xfrm>
        </p:spPr>
        <p:txBody>
          <a:bodyPr/>
          <a:lstStyle/>
          <a:p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altLang="pl-PL" dirty="0" smtClean="0">
                <a:latin typeface="Arial" pitchFamily="34" charset="0"/>
                <a:cs typeface="Arial" pitchFamily="34" charset="0"/>
              </a:rPr>
              <a:t>Pierwsza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cyfra liczby w kodzie U2 zawiera informację o znaku tej liczby. Jeśli jest równa 1, to liczba jest ujemna, a jeśli równa 0, to liczba jest dodatnia.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Ilość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cyfr (bitów) używanych do zapisu liczby w kodzie U2 jest ustalona z góry.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4-bitowy kod U2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688632"/>
          </a:xfrm>
        </p:spPr>
        <p:txBody>
          <a:bodyPr/>
          <a:lstStyle/>
          <a:p>
            <a:r>
              <a:rPr lang="pl-PL" altLang="pl-PL" dirty="0" smtClean="0">
                <a:latin typeface="Arial" pitchFamily="34" charset="0"/>
                <a:cs typeface="Arial" pitchFamily="34" charset="0"/>
              </a:rPr>
              <a:t>0101</a:t>
            </a:r>
            <a:r>
              <a:rPr lang="pl-PL" altLang="pl-PL" baseline="-25000" dirty="0" smtClean="0">
                <a:latin typeface="Arial" pitchFamily="34" charset="0"/>
                <a:cs typeface="Arial" pitchFamily="34" charset="0"/>
              </a:rPr>
              <a:t>U2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= ?</a:t>
            </a: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Liczba jest dodatnia (bo jej pierwszą cyfrą jest zero)</a:t>
            </a: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⋅ 2</a:t>
            </a:r>
            <a:r>
              <a:rPr lang="pl-PL" altLang="pl-PL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⋅ 2</a:t>
            </a:r>
            <a:r>
              <a:rPr lang="pl-PL" altLang="pl-PL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⋅ 2</a:t>
            </a:r>
            <a:r>
              <a:rPr lang="pl-PL" altLang="pl-PL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= 5</a:t>
            </a:r>
            <a:r>
              <a:rPr lang="pl-PL" altLang="pl-PL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altLang="pl-PL" dirty="0" smtClean="0">
                <a:latin typeface="Arial" pitchFamily="34" charset="0"/>
                <a:cs typeface="Arial" pitchFamily="34" charset="0"/>
              </a:rPr>
              <a:t>1010</a:t>
            </a:r>
            <a:r>
              <a:rPr lang="pl-PL" altLang="pl-PL" baseline="-25000" dirty="0" smtClean="0">
                <a:latin typeface="Arial" pitchFamily="34" charset="0"/>
                <a:cs typeface="Arial" pitchFamily="34" charset="0"/>
              </a:rPr>
              <a:t>U2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= ?</a:t>
            </a: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Liczba jest ujemna (bo jej pierwszą cyfrą jest jeden)</a:t>
            </a: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⋅2</a:t>
            </a:r>
            <a:r>
              <a:rPr lang="pl-PL" altLang="pl-PL" baseline="30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⋅2</a:t>
            </a:r>
            <a:r>
              <a:rPr lang="pl-PL" altLang="pl-PL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⋅ 2</a:t>
            </a:r>
            <a:r>
              <a:rPr lang="pl-PL" altLang="pl-PL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⋅ 2</a:t>
            </a:r>
            <a:r>
              <a:rPr lang="pl-PL" altLang="pl-PL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=</a:t>
            </a: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= -8</a:t>
            </a:r>
            <a:r>
              <a:rPr lang="pl-PL" altLang="pl-PL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+2</a:t>
            </a:r>
            <a:r>
              <a:rPr lang="pl-PL" altLang="pl-PL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= -6</a:t>
            </a:r>
            <a:r>
              <a:rPr lang="pl-PL" altLang="pl-PL" baseline="-25000" dirty="0" smtClean="0">
                <a:latin typeface="Arial" pitchFamily="34" charset="0"/>
                <a:cs typeface="Arial" pitchFamily="34" charset="0"/>
              </a:rPr>
              <a:t>10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Ćwiczenie 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152128"/>
          </a:xfrm>
        </p:spPr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Zapisz w 4-bitowym kodzie U2 wszystkie możliwe liczby.</a:t>
            </a:r>
          </a:p>
          <a:p>
            <a:endParaRPr lang="pl-PL" dirty="0">
              <a:latin typeface="+mj-lt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1403648" y="2060848"/>
            <a:ext cx="33843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1000</a:t>
            </a:r>
            <a:r>
              <a:rPr lang="pl-PL" sz="3200" baseline="-25000" dirty="0">
                <a:latin typeface="+mj-lt"/>
              </a:rPr>
              <a:t>U2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= -8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pl-PL" sz="3200" dirty="0" smtClean="0">
                <a:latin typeface="+mj-lt"/>
              </a:rPr>
              <a:t>1001</a:t>
            </a:r>
            <a:r>
              <a:rPr lang="pl-PL" sz="3200" baseline="-25000" dirty="0" smtClean="0">
                <a:latin typeface="+mj-lt"/>
              </a:rPr>
              <a:t>U2 </a:t>
            </a:r>
            <a:r>
              <a:rPr lang="pl-PL" sz="3200" dirty="0" smtClean="0">
                <a:latin typeface="+mj-lt"/>
              </a:rPr>
              <a:t>= -7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1010</a:t>
            </a:r>
            <a:r>
              <a:rPr lang="pl-PL" sz="3200" baseline="-25000" dirty="0" smtClean="0">
                <a:latin typeface="+mj-lt"/>
              </a:rPr>
              <a:t>U2 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= -6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pl-PL" sz="3200" dirty="0" smtClean="0">
                <a:latin typeface="+mj-lt"/>
              </a:rPr>
              <a:t>1011</a:t>
            </a:r>
            <a:r>
              <a:rPr lang="pl-PL" sz="3200" baseline="-25000" dirty="0" smtClean="0">
                <a:latin typeface="+mj-lt"/>
              </a:rPr>
              <a:t>U2 </a:t>
            </a:r>
            <a:r>
              <a:rPr lang="pl-PL" sz="3200" dirty="0" smtClean="0">
                <a:latin typeface="+mj-lt"/>
              </a:rPr>
              <a:t>= -5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1100</a:t>
            </a:r>
            <a:r>
              <a:rPr lang="pl-PL" sz="3200" baseline="-25000" dirty="0" smtClean="0">
                <a:latin typeface="+mj-lt"/>
              </a:rPr>
              <a:t>U2 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= -4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pl-PL" sz="3200" dirty="0" smtClean="0">
                <a:latin typeface="+mj-lt"/>
              </a:rPr>
              <a:t>1101</a:t>
            </a:r>
            <a:r>
              <a:rPr lang="pl-PL" sz="3200" baseline="-25000" dirty="0" smtClean="0">
                <a:latin typeface="+mj-lt"/>
              </a:rPr>
              <a:t>U2 </a:t>
            </a:r>
            <a:r>
              <a:rPr lang="pl-PL" sz="3200" dirty="0" smtClean="0">
                <a:latin typeface="+mj-lt"/>
              </a:rPr>
              <a:t>= -3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1110</a:t>
            </a:r>
            <a:r>
              <a:rPr lang="pl-PL" sz="3200" baseline="-25000" dirty="0" smtClean="0">
                <a:latin typeface="+mj-lt"/>
              </a:rPr>
              <a:t>U2 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= -2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pl-PL" sz="3200" dirty="0" smtClean="0">
                <a:latin typeface="+mj-lt"/>
              </a:rPr>
              <a:t>1111</a:t>
            </a:r>
            <a:r>
              <a:rPr lang="pl-PL" sz="3200" baseline="-25000" dirty="0" smtClean="0">
                <a:latin typeface="+mj-lt"/>
              </a:rPr>
              <a:t>U2 </a:t>
            </a:r>
            <a:r>
              <a:rPr lang="pl-PL" sz="3200" dirty="0" smtClean="0">
                <a:latin typeface="+mj-lt"/>
              </a:rPr>
              <a:t>= -1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4788024" y="2060848"/>
            <a:ext cx="40615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0000</a:t>
            </a:r>
            <a:r>
              <a:rPr lang="pl-PL" sz="3200" baseline="-25000" dirty="0" smtClean="0">
                <a:latin typeface="+mj-lt"/>
              </a:rPr>
              <a:t>U2 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= 0</a:t>
            </a:r>
            <a:r>
              <a:rPr lang="pl-PL" sz="3200" baseline="-25000" dirty="0" smtClean="0">
                <a:latin typeface="+mj-lt"/>
              </a:rPr>
              <a:t>10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pl-PL" sz="3200" dirty="0" smtClean="0">
                <a:latin typeface="+mj-lt"/>
              </a:rPr>
              <a:t>0001</a:t>
            </a:r>
            <a:r>
              <a:rPr lang="pl-PL" sz="3200" baseline="-25000" dirty="0" smtClean="0">
                <a:latin typeface="+mj-lt"/>
              </a:rPr>
              <a:t>U2 </a:t>
            </a:r>
            <a:r>
              <a:rPr lang="pl-PL" sz="3200" dirty="0" smtClean="0">
                <a:latin typeface="+mj-lt"/>
              </a:rPr>
              <a:t>= 1</a:t>
            </a:r>
            <a:r>
              <a:rPr lang="pl-PL" sz="3200" baseline="-25000" dirty="0" smtClean="0">
                <a:latin typeface="+mj-lt"/>
              </a:rPr>
              <a:t>10</a:t>
            </a:r>
            <a:endParaRPr lang="pl-PL" sz="3200" dirty="0" smtClean="0">
              <a:latin typeface="+mj-lt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0010</a:t>
            </a:r>
            <a:r>
              <a:rPr lang="pl-PL" sz="3200" baseline="-25000" dirty="0" smtClean="0">
                <a:latin typeface="+mj-lt"/>
              </a:rPr>
              <a:t>U2 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= 2</a:t>
            </a:r>
            <a:r>
              <a:rPr lang="pl-PL" sz="3200" baseline="-25000" dirty="0" smtClean="0">
                <a:latin typeface="+mj-lt"/>
              </a:rPr>
              <a:t>10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pl-PL" sz="3200" dirty="0" smtClean="0">
                <a:latin typeface="+mj-lt"/>
              </a:rPr>
              <a:t>0011</a:t>
            </a:r>
            <a:r>
              <a:rPr lang="pl-PL" sz="3200" baseline="-25000" dirty="0" smtClean="0">
                <a:latin typeface="+mj-lt"/>
              </a:rPr>
              <a:t>U2 </a:t>
            </a:r>
            <a:r>
              <a:rPr lang="pl-PL" sz="3200" dirty="0" smtClean="0">
                <a:latin typeface="+mj-lt"/>
              </a:rPr>
              <a:t>= 3</a:t>
            </a:r>
            <a:r>
              <a:rPr lang="pl-PL" sz="3200" baseline="-25000" dirty="0" smtClean="0">
                <a:latin typeface="+mj-lt"/>
              </a:rPr>
              <a:t>10</a:t>
            </a:r>
            <a:endParaRPr lang="pl-PL" sz="3200" dirty="0" smtClean="0">
              <a:latin typeface="+mj-lt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pl-PL" sz="3200" dirty="0" smtClean="0">
                <a:latin typeface="+mj-lt"/>
              </a:rPr>
              <a:t>0100</a:t>
            </a:r>
            <a:r>
              <a:rPr lang="pl-PL" sz="3200" baseline="-25000" dirty="0" smtClean="0">
                <a:latin typeface="+mj-lt"/>
              </a:rPr>
              <a:t>U2 </a:t>
            </a:r>
            <a:r>
              <a:rPr lang="pl-PL" sz="3200" dirty="0" smtClean="0">
                <a:latin typeface="+mj-lt"/>
              </a:rPr>
              <a:t>= 4</a:t>
            </a:r>
            <a:r>
              <a:rPr lang="pl-PL" sz="3200" baseline="-25000" dirty="0" smtClean="0">
                <a:latin typeface="+mj-lt"/>
              </a:rPr>
              <a:t>10</a:t>
            </a:r>
            <a:endParaRPr lang="pl-PL" sz="3200" dirty="0" smtClean="0">
              <a:latin typeface="+mj-lt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pl-PL" sz="3200" dirty="0" smtClean="0">
                <a:latin typeface="+mj-lt"/>
              </a:rPr>
              <a:t>0101</a:t>
            </a:r>
            <a:r>
              <a:rPr lang="pl-PL" sz="3200" baseline="-25000" dirty="0" smtClean="0">
                <a:latin typeface="+mj-lt"/>
              </a:rPr>
              <a:t>U2 </a:t>
            </a:r>
            <a:r>
              <a:rPr lang="pl-PL" sz="3200" dirty="0" smtClean="0">
                <a:latin typeface="+mj-lt"/>
              </a:rPr>
              <a:t>= 5</a:t>
            </a:r>
            <a:r>
              <a:rPr lang="pl-PL" sz="3200" baseline="-25000" dirty="0" smtClean="0">
                <a:latin typeface="+mj-lt"/>
              </a:rPr>
              <a:t>10</a:t>
            </a:r>
            <a:endParaRPr lang="pl-PL" sz="3200" dirty="0" smtClean="0">
              <a:latin typeface="+mj-lt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0110</a:t>
            </a:r>
            <a:r>
              <a:rPr lang="pl-PL" sz="3200" baseline="-25000" dirty="0" smtClean="0">
                <a:latin typeface="+mj-lt"/>
              </a:rPr>
              <a:t>U2 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= 6</a:t>
            </a:r>
            <a:r>
              <a:rPr lang="pl-PL" sz="3200" baseline="-25000" dirty="0" smtClean="0">
                <a:latin typeface="+mj-lt"/>
              </a:rPr>
              <a:t>10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pl-PL" sz="3200" dirty="0" smtClean="0">
                <a:latin typeface="+mj-lt"/>
              </a:rPr>
              <a:t>0111</a:t>
            </a:r>
            <a:r>
              <a:rPr lang="pl-PL" sz="3200" baseline="-25000" dirty="0" smtClean="0">
                <a:latin typeface="+mj-lt"/>
              </a:rPr>
              <a:t>U2 </a:t>
            </a:r>
            <a:r>
              <a:rPr lang="pl-PL" sz="3200" dirty="0" smtClean="0">
                <a:latin typeface="+mj-lt"/>
              </a:rPr>
              <a:t>= 7</a:t>
            </a:r>
            <a:r>
              <a:rPr lang="pl-PL" sz="3200" baseline="-25000" dirty="0" smtClean="0">
                <a:latin typeface="+mj-lt"/>
              </a:rPr>
              <a:t>10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Ćwiczenie 6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050"/>
            <a:ext cx="8363272" cy="5400675"/>
          </a:xfrm>
        </p:spPr>
        <p:txBody>
          <a:bodyPr/>
          <a:lstStyle/>
          <a:p>
            <a:r>
              <a:rPr lang="pl-PL" altLang="pl-PL" dirty="0" smtClean="0">
                <a:latin typeface="Arial" pitchFamily="34" charset="0"/>
                <a:cs typeface="Arial" pitchFamily="34" charset="0"/>
              </a:rPr>
              <a:t>Ile liczb można zapisać na 8 bitach 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systemie dwójkowym. 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Zapisz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najmniejszą i największą z nich? Podaj ich wartość w systemie dziesiętnym.</a:t>
            </a:r>
          </a:p>
          <a:p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	Liczba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najmniejsza: 00000000</a:t>
            </a:r>
            <a:r>
              <a:rPr lang="pl-PL" altLang="pl-PL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=0</a:t>
            </a:r>
            <a:r>
              <a:rPr lang="pl-PL" altLang="pl-PL" baseline="-25000" dirty="0" smtClean="0">
                <a:latin typeface="Arial" pitchFamily="34" charset="0"/>
                <a:cs typeface="Arial" pitchFamily="34" charset="0"/>
              </a:rPr>
              <a:t>10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	Liczba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największa: 11111111</a:t>
            </a:r>
            <a:r>
              <a:rPr lang="pl-PL" altLang="pl-PL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=255</a:t>
            </a:r>
            <a:r>
              <a:rPr lang="pl-PL" altLang="pl-PL" baseline="-25000" dirty="0" smtClean="0">
                <a:latin typeface="Arial" pitchFamily="34" charset="0"/>
                <a:cs typeface="Arial" pitchFamily="34" charset="0"/>
              </a:rPr>
              <a:t>10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	Ilość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liczb 256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Ćwiczenie 7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08050"/>
            <a:ext cx="8435280" cy="5400675"/>
          </a:xfrm>
        </p:spPr>
        <p:txBody>
          <a:bodyPr/>
          <a:lstStyle/>
          <a:p>
            <a:r>
              <a:rPr lang="pl-PL" altLang="pl-PL" dirty="0" smtClean="0">
                <a:latin typeface="Arial" pitchFamily="34" charset="0"/>
                <a:cs typeface="Arial" pitchFamily="34" charset="0"/>
              </a:rPr>
              <a:t>Ile liczb można zapisać na 8 bitach 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systemie U2. Zapisz najmniejszą 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największą z nich? 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Podaj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ich wartość w systemie dziesiętnym.</a:t>
            </a:r>
          </a:p>
          <a:p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	Liczba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najmniejsza: 10000000</a:t>
            </a:r>
            <a:r>
              <a:rPr lang="pl-PL" altLang="pl-PL" baseline="-25000" dirty="0" smtClean="0">
                <a:latin typeface="Arial" pitchFamily="34" charset="0"/>
                <a:cs typeface="Arial" pitchFamily="34" charset="0"/>
              </a:rPr>
              <a:t>U2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=-128</a:t>
            </a:r>
            <a:r>
              <a:rPr lang="pl-PL" altLang="pl-PL" baseline="-25000" dirty="0" smtClean="0">
                <a:latin typeface="Arial" pitchFamily="34" charset="0"/>
                <a:cs typeface="Arial" pitchFamily="34" charset="0"/>
              </a:rPr>
              <a:t>10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	Liczba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największa: 01111111</a:t>
            </a:r>
            <a:r>
              <a:rPr lang="pl-PL" altLang="pl-PL" baseline="-25000" dirty="0" smtClean="0">
                <a:latin typeface="Arial" pitchFamily="34" charset="0"/>
                <a:cs typeface="Arial" pitchFamily="34" charset="0"/>
              </a:rPr>
              <a:t>U2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= 127</a:t>
            </a:r>
            <a:r>
              <a:rPr lang="pl-PL" altLang="pl-PL" baseline="-25000" dirty="0" smtClean="0">
                <a:latin typeface="Arial" pitchFamily="34" charset="0"/>
                <a:cs typeface="Arial" pitchFamily="34" charset="0"/>
              </a:rPr>
              <a:t>10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	Ilość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liczb: 256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Zadanie 3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00675"/>
          </a:xfrm>
        </p:spPr>
        <p:txBody>
          <a:bodyPr/>
          <a:lstStyle/>
          <a:p>
            <a:r>
              <a:rPr lang="pl-PL" altLang="pl-PL" dirty="0" smtClean="0">
                <a:latin typeface="Arial" pitchFamily="34" charset="0"/>
                <a:cs typeface="Arial" pitchFamily="34" charset="0"/>
              </a:rPr>
              <a:t>Oblicz wartość dziesiętną liczb zapisanych     w 8-bitowym kodzie U2:</a:t>
            </a:r>
          </a:p>
          <a:p>
            <a:pPr>
              <a:buFont typeface="Arial" charset="0"/>
              <a:buNone/>
            </a:pPr>
            <a:r>
              <a:rPr lang="pl-PL" altLang="pl-PL" dirty="0" smtClean="0"/>
              <a:t>	a) 11001111</a:t>
            </a:r>
          </a:p>
          <a:p>
            <a:pPr>
              <a:buFont typeface="Arial" charset="0"/>
              <a:buNone/>
            </a:pPr>
            <a:r>
              <a:rPr lang="pl-PL" altLang="pl-PL" dirty="0" smtClean="0"/>
              <a:t>	b) 00010011</a:t>
            </a:r>
          </a:p>
          <a:p>
            <a:pPr>
              <a:buFont typeface="Arial" charset="0"/>
              <a:buNone/>
            </a:pPr>
            <a:r>
              <a:rPr lang="pl-PL" altLang="pl-PL" dirty="0" smtClean="0"/>
              <a:t>	c) 10011010</a:t>
            </a:r>
          </a:p>
          <a:p>
            <a:pPr>
              <a:buFont typeface="Arial" charset="0"/>
              <a:buNone/>
            </a:pPr>
            <a:r>
              <a:rPr lang="pl-PL" altLang="pl-PL" dirty="0" smtClean="0"/>
              <a:t>	d) 01111110</a:t>
            </a:r>
          </a:p>
          <a:p>
            <a:pPr>
              <a:buFont typeface="Arial" charset="0"/>
              <a:buNone/>
            </a:pPr>
            <a:r>
              <a:rPr lang="pl-PL" altLang="pl-PL" dirty="0" smtClean="0"/>
              <a:t>	e) 00001111</a:t>
            </a:r>
          </a:p>
          <a:p>
            <a:pPr>
              <a:buFont typeface="Arial" charset="0"/>
              <a:buNone/>
            </a:pPr>
            <a:r>
              <a:rPr lang="pl-PL" altLang="pl-PL" dirty="0" smtClean="0"/>
              <a:t>	f) 11110000</a:t>
            </a:r>
          </a:p>
          <a:p>
            <a:pPr>
              <a:buFont typeface="Arial" charset="0"/>
              <a:buNone/>
            </a:pPr>
            <a:r>
              <a:rPr lang="pl-PL" altLang="pl-PL" dirty="0" smtClean="0"/>
              <a:t>	g) 10001000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54006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pl-PL" altLang="pl-PL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Ćwiczenie </a:t>
            </a: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Zapisz liczby w systemie dziesiętnym.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110010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(2)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, 1000100101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(2)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, 3FA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(16)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, 10CC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(16)</a:t>
            </a:r>
          </a:p>
          <a:p>
            <a:pPr marL="0" indent="0">
              <a:buFont typeface="Arial" charset="0"/>
              <a:buNone/>
              <a:defRPr/>
            </a:pP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110010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(2)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= 50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(10)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1000100101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(2)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= 549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(10)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3FA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(16)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= 1018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(10)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10CC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(16)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= 4300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(10)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Przypomnienie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54006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pl-PL" altLang="pl-PL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Ćwiczenie </a:t>
            </a: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Zapisz liczby w systemie dwójkowym i szesnastkowym.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2748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(10)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, 12816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(10) </a:t>
            </a:r>
          </a:p>
          <a:p>
            <a:pPr marL="0" indent="0">
              <a:buFont typeface="Arial" charset="0"/>
              <a:buNone/>
              <a:defRPr/>
            </a:pPr>
            <a:endParaRPr lang="pl-PL" altLang="pl-PL" sz="2400" baseline="-25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2748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(10)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= 101010111100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(2) 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2748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(10)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= ABC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(16) 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12816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(10)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= 11001000010000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(2) 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12816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(10)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= 3210</a:t>
            </a:r>
            <a:r>
              <a:rPr lang="pl-PL" altLang="pl-PL" sz="2400" baseline="-25000" dirty="0" smtClean="0">
                <a:latin typeface="Arial" pitchFamily="34" charset="0"/>
                <a:cs typeface="Arial" pitchFamily="34" charset="0"/>
              </a:rPr>
              <a:t>(16) 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Przypomnienie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54006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Zadanie 1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Napisz program, który zamieni podaną liczbę dziesiętną na dowolny system o podstawie p.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p </a:t>
            </a:r>
            <a:r>
              <a:rPr lang="el-GR" altLang="pl-PL" sz="2400" dirty="0" smtClean="0">
                <a:latin typeface="Arial" pitchFamily="34" charset="0"/>
                <a:cs typeface="Arial" pitchFamily="34" charset="0"/>
              </a:rPr>
              <a:t>ϵ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{2, 3,..,9}.</a:t>
            </a:r>
          </a:p>
          <a:p>
            <a:pPr marL="0" indent="0">
              <a:buFont typeface="Arial" charset="0"/>
              <a:buNone/>
              <a:defRPr/>
            </a:pP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Dane: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l – liczba, którą chcemy zamienić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p – podstawa systemu, na który zamieniamy</a:t>
            </a:r>
          </a:p>
          <a:p>
            <a:pPr marL="0" indent="0">
              <a:buFont typeface="Arial" charset="0"/>
              <a:buNone/>
              <a:defRPr/>
            </a:pPr>
            <a:endParaRPr lang="pl-PL" altLang="pl-PL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Wynik: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Wyświetlenie na ekranie liczby po zamianie.</a:t>
            </a:r>
          </a:p>
          <a:p>
            <a:pPr marL="0" indent="0">
              <a:buFont typeface="Arial" charset="0"/>
              <a:buNone/>
              <a:defRPr/>
            </a:pPr>
            <a:endParaRPr lang="pl-PL" altLang="pl-PL" sz="2400" dirty="0" smtClean="0">
              <a:latin typeface="+mj-lt"/>
            </a:endParaRPr>
          </a:p>
        </p:txBody>
      </p:sp>
      <p:sp>
        <p:nvSpPr>
          <p:cNvPr id="6147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 Specyfikacja programu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54006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pl-PL" altLang="pl-PL" sz="2400" dirty="0">
              <a:latin typeface="+mj-lt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altLang="pl-PL" sz="2400" dirty="0" err="1">
                <a:latin typeface="Arial" pitchFamily="34" charset="0"/>
                <a:cs typeface="Arial" pitchFamily="34" charset="0"/>
              </a:rPr>
              <a:t>l,p,w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[30],i=0;  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pl-PL" altLang="pl-PL" sz="2400" dirty="0" err="1">
                <a:latin typeface="Arial" pitchFamily="34" charset="0"/>
                <a:cs typeface="Arial" pitchFamily="34" charset="0"/>
              </a:rPr>
              <a:t>cout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&lt;&lt;"Podaj </a:t>
            </a:r>
            <a:r>
              <a:rPr lang="pl-PL" altLang="pl-PL" sz="2400" dirty="0" err="1">
                <a:latin typeface="Arial" pitchFamily="34" charset="0"/>
                <a:cs typeface="Arial" pitchFamily="34" charset="0"/>
              </a:rPr>
              <a:t>liczbe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";</a:t>
            </a:r>
            <a:endParaRPr lang="pl-PL" altLang="pl-PL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pl-PL" altLang="pl-PL" sz="2400" dirty="0" err="1">
                <a:latin typeface="Arial" pitchFamily="34" charset="0"/>
                <a:cs typeface="Arial" pitchFamily="34" charset="0"/>
              </a:rPr>
              <a:t>cin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 &gt;&gt; l;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pl-PL" altLang="pl-PL" sz="2400" dirty="0" err="1">
                <a:latin typeface="Arial" pitchFamily="34" charset="0"/>
                <a:cs typeface="Arial" pitchFamily="34" charset="0"/>
              </a:rPr>
              <a:t>cout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 &lt;&lt; "\</a:t>
            </a:r>
            <a:r>
              <a:rPr lang="pl-PL" altLang="pl-PL" sz="2400" dirty="0" err="1">
                <a:latin typeface="Arial" pitchFamily="34" charset="0"/>
                <a:cs typeface="Arial" pitchFamily="34" charset="0"/>
              </a:rPr>
              <a:t>nPodaj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altLang="pl-PL" sz="2400" dirty="0" err="1">
                <a:latin typeface="Arial" pitchFamily="34" charset="0"/>
                <a:cs typeface="Arial" pitchFamily="34" charset="0"/>
              </a:rPr>
              <a:t>podstawe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systemu {2..9}";</a:t>
            </a:r>
            <a:endParaRPr lang="pl-PL" altLang="pl-PL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pl-PL" altLang="pl-PL" sz="2400" dirty="0" err="1">
                <a:latin typeface="Arial" pitchFamily="34" charset="0"/>
                <a:cs typeface="Arial" pitchFamily="34" charset="0"/>
              </a:rPr>
              <a:t>cin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 &gt;&gt; p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pl-PL" alt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Wprowadzenie danych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54006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Jakie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operacje są powtarzane w pętli?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Do kiedy je powtarzamy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Font typeface="Arial" charset="0"/>
              <a:buNone/>
              <a:defRPr/>
            </a:pP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Przykładowa pętla: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 do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  {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    w[i] = l % p;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    l = l / p;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    i++;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  } </a:t>
            </a:r>
            <a:r>
              <a:rPr lang="pl-PL" altLang="pl-PL" sz="2400" dirty="0" err="1">
                <a:latin typeface="Arial" pitchFamily="34" charset="0"/>
                <a:cs typeface="Arial" pitchFamily="34" charset="0"/>
              </a:rPr>
              <a:t>while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(l != 0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);</a:t>
            </a:r>
          </a:p>
        </p:txBody>
      </p:sp>
      <p:sp>
        <p:nvSpPr>
          <p:cNvPr id="81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Wprowadzenie danych</a:t>
            </a: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54006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Jak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wyświetlić wynik?</a:t>
            </a:r>
          </a:p>
          <a:p>
            <a:pPr marL="0" indent="0">
              <a:buFont typeface="Arial" charset="0"/>
              <a:buNone/>
              <a:defRPr/>
            </a:pP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for (i=i-1; i&gt;=0; i--)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    </a:t>
            </a:r>
            <a:r>
              <a:rPr lang="pl-PL" altLang="pl-PL" sz="2400" dirty="0" err="1">
                <a:latin typeface="Arial" pitchFamily="34" charset="0"/>
                <a:cs typeface="Arial" pitchFamily="34" charset="0"/>
              </a:rPr>
              <a:t>cout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&lt;&lt;w[i]&lt;&lt;"";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Wprowadzenie danych</a:t>
            </a: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54006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pl-PL" altLang="pl-PL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Ćwiczenie </a:t>
            </a: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Ile liczb począwszy od zera można zapisać za pomocą czterech znaków w systemie dwójkowym?</a:t>
            </a:r>
          </a:p>
          <a:p>
            <a:pPr marL="0" indent="0">
              <a:buFont typeface="Arial" charset="0"/>
              <a:buNone/>
              <a:defRPr/>
            </a:pP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Zapisz kolejno wszystkie liczby począwszy od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zera,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jakie można zapisać za pomocą czterech cyfr w systemie dwójkowym.</a:t>
            </a:r>
          </a:p>
          <a:p>
            <a:pPr marL="0" indent="0">
              <a:buFont typeface="Arial" charset="0"/>
              <a:buNone/>
              <a:defRPr/>
            </a:pPr>
            <a:endParaRPr lang="pl-PL" altLang="pl-PL" sz="2400" dirty="0" smtClean="0">
              <a:latin typeface="+mj-lt"/>
            </a:endParaRPr>
          </a:p>
        </p:txBody>
      </p:sp>
      <p:sp>
        <p:nvSpPr>
          <p:cNvPr id="6147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Zamiana z systemu 16 na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868</Words>
  <Application>Microsoft Office PowerPoint</Application>
  <PresentationFormat>Pokaz na ekranie (4:3)</PresentationFormat>
  <Paragraphs>244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Treści multimedialne - kodowanie, przetwarzanie, prezentacja  Odtwarzanie treści multimedialnych</vt:lpstr>
      <vt:lpstr>  TYTUŁ: Pozycyjne systemy liczbowe                   w informatyce   AUTORZY:  Ewelina Mikuła, Grzegorz Zyśk       </vt:lpstr>
      <vt:lpstr>Przypomnienie</vt:lpstr>
      <vt:lpstr>Przypomnienie</vt:lpstr>
      <vt:lpstr> Specyfikacja programu</vt:lpstr>
      <vt:lpstr>Wprowadzenie danych</vt:lpstr>
      <vt:lpstr>Wprowadzenie danych</vt:lpstr>
      <vt:lpstr>Wprowadzenie danych</vt:lpstr>
      <vt:lpstr>Zamiana z systemu 16 na 2</vt:lpstr>
      <vt:lpstr>Rozwiązanie</vt:lpstr>
      <vt:lpstr>Ćwiczenie 4</vt:lpstr>
      <vt:lpstr>Rozwiązanie</vt:lpstr>
      <vt:lpstr>System dwójkowy i szesnastkowy</vt:lpstr>
      <vt:lpstr>Tabela - zamiany</vt:lpstr>
      <vt:lpstr>Zasada zamiany z systemu 2 na 16</vt:lpstr>
      <vt:lpstr>Przykład</vt:lpstr>
      <vt:lpstr>Zadanie 1</vt:lpstr>
      <vt:lpstr>Zasada zmiany z systemu 16 na 2</vt:lpstr>
      <vt:lpstr>Zadanie 2</vt:lpstr>
      <vt:lpstr>Jak zapisać liczbę ujemną ?</vt:lpstr>
      <vt:lpstr>U2</vt:lpstr>
      <vt:lpstr>4-bitowy kod U2</vt:lpstr>
      <vt:lpstr>Ćwiczenie 5</vt:lpstr>
      <vt:lpstr>Ćwiczenie 6</vt:lpstr>
      <vt:lpstr>Ćwiczenie 7</vt:lpstr>
      <vt:lpstr>Zadanie 3</vt:lpstr>
      <vt:lpstr>Slajd 27</vt:lpstr>
    </vt:vector>
  </TitlesOfParts>
  <Company>WWSI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Daniel</dc:creator>
  <cp:lastModifiedBy> </cp:lastModifiedBy>
  <cp:revision>100</cp:revision>
  <dcterms:created xsi:type="dcterms:W3CDTF">2009-06-29T13:15:16Z</dcterms:created>
  <dcterms:modified xsi:type="dcterms:W3CDTF">2014-04-23T13:17:59Z</dcterms:modified>
</cp:coreProperties>
</file>