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353" r:id="rId4"/>
    <p:sldId id="354" r:id="rId5"/>
    <p:sldId id="355" r:id="rId6"/>
    <p:sldId id="356" r:id="rId7"/>
    <p:sldId id="357" r:id="rId8"/>
    <p:sldId id="352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41" autoAdjust="0"/>
    <p:restoredTop sz="69043" autoAdjust="0"/>
  </p:normalViewPr>
  <p:slideViewPr>
    <p:cSldViewPr>
      <p:cViewPr>
        <p:scale>
          <a:sx n="70" d="100"/>
          <a:sy n="70" d="100"/>
        </p:scale>
        <p:origin x="-81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18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116E03-3495-47B8-9E8D-301B6327CA22}" type="datetimeFigureOut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4293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FE6687-B335-49C6-9C75-8AF7B3E725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FF3D-9BA1-4DBC-A297-255E9698D5C9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FCEA-9246-4AC6-90E5-D66D9AC367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3CFA-9432-4318-BF35-172875B05882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0644-EF27-4FA3-80E6-D1C42A93E5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C7A5-D2C3-460A-B790-903E17DCA86B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25C7-AABE-4465-9466-1CEA2B7B82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C85A-09EF-4C2C-BA5F-985EEEDC2326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B06D-DFA0-406F-9FC0-BEAB20AFEF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D91A-87CF-4D60-8932-4F9B71787690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7351-BEFF-43DD-A4A3-47D4BCD538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636D-08BB-49E3-9A65-E7E789A02E4A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F155-B78B-47E6-8E94-6D65AA45F5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BB4A-D710-4FE1-9F82-7DACB8DB6FC8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F49D-61DF-42B7-9D67-D400DB98B8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52C5-157A-4F73-B495-8F7F118224F3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B2C7-E900-4EC9-BC0B-F00A2846BD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E939-A1C3-4BC0-B7A8-4D1726986C81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76BF-1A03-438B-967E-40A964C77F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7119-6435-4014-BAF7-286727EBF318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4E3C-D345-4F90-A0D4-3625DFB3BF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A166-063E-40C7-BAD3-25E905B57A7B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414C-9297-4BB3-BC6E-CFF1A569C1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46B450-0CC0-49B0-A042-52E78432F049}" type="datetime1">
              <a:rPr lang="pl-PL"/>
              <a:pPr>
                <a:defRPr/>
              </a:pPr>
              <a:t>2014-04-24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F09A9E-7C94-4E3E-96BF-394AF4C70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7772400" cy="2528887"/>
          </a:xfrm>
        </p:spPr>
        <p:txBody>
          <a:bodyPr/>
          <a:lstStyle/>
          <a:p>
            <a:pPr eaLnBrk="1" hangingPunct="1"/>
            <a:r>
              <a:rPr lang="pl-PL" altLang="pl-PL" sz="3600" b="1" smtClean="0"/>
              <a:t>Treści multimedialne - kodowanie, przetwarzanie, prezentacja</a:t>
            </a:r>
            <a:r>
              <a:rPr lang="pl-PL" altLang="pl-PL" sz="3600" smtClean="0"/>
              <a:t/>
            </a:r>
            <a:br>
              <a:rPr lang="pl-PL" altLang="pl-PL" sz="3600" smtClean="0"/>
            </a:br>
            <a:r>
              <a:rPr lang="pl-PL" altLang="pl-PL" sz="1600" smtClean="0"/>
              <a:t/>
            </a:r>
            <a:br>
              <a:rPr lang="pl-PL" altLang="pl-PL" sz="1600" smtClean="0"/>
            </a:br>
            <a:r>
              <a:rPr lang="pl-PL" altLang="pl-PL" sz="3600" smtClean="0"/>
              <a:t>Odtwarzanie treści multimedialnych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Andrzej Majkowski</a:t>
            </a:r>
          </a:p>
        </p:txBody>
      </p:sp>
      <p:sp>
        <p:nvSpPr>
          <p:cNvPr id="205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F5A4C-9F1B-485A-9908-76E293B42B25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53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smtClean="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pic>
        <p:nvPicPr>
          <p:cNvPr id="2054" name="Obraz 5" descr="OKLADKA_tresci_multimedialne_kodowanie_przetwarzanie_prezentac kop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B7C71-1BEE-40D2-959A-6C75B0AD325D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5" name="Tytuł 5"/>
          <p:cNvSpPr>
            <a:spLocks noGrp="1"/>
          </p:cNvSpPr>
          <p:nvPr>
            <p:ph type="title"/>
          </p:nvPr>
        </p:nvSpPr>
        <p:spPr>
          <a:xfrm>
            <a:off x="0" y="188913"/>
            <a:ext cx="8101013" cy="4752975"/>
          </a:xfrm>
        </p:spPr>
        <p:txBody>
          <a:bodyPr anchor="t"/>
          <a:lstStyle/>
          <a:p>
            <a:r>
              <a:rPr lang="pl-PL" altLang="pl-PL" sz="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b="1" dirty="0" smtClean="0">
                <a:solidFill>
                  <a:schemeClr val="bg1"/>
                </a:solidFill>
                <a:latin typeface="Bookman Old Style" pitchFamily="18" charset="0"/>
              </a:rPr>
              <a:t>Schemat Hornera</a:t>
            </a:r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Autorzy:</a:t>
            </a:r>
            <a:b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Iwona i Ireneusz Bujnowscy</a:t>
            </a:r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10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10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alt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pl-PL" altLang="pl-PL" sz="32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Schemat Hornera</a:t>
            </a:r>
          </a:p>
        </p:txBody>
      </p:sp>
      <p:sp>
        <p:nvSpPr>
          <p:cNvPr id="4099" name="Symbol zastępczy zawartości 6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2448271"/>
          </a:xfrm>
        </p:spPr>
        <p:txBody>
          <a:bodyPr/>
          <a:lstStyle/>
          <a:p>
            <a:pPr marL="514350" indent="-514350" algn="just">
              <a:spcBef>
                <a:spcPts val="1800"/>
              </a:spcBef>
              <a:buNone/>
            </a:pPr>
            <a:r>
              <a:rPr lang="pl-PL" sz="2800" b="1" dirty="0" smtClean="0"/>
              <a:t>Algorytm dzielenia wielomianu przez dwumian. </a:t>
            </a:r>
          </a:p>
          <a:p>
            <a:pPr marL="514350" indent="-514350" algn="just">
              <a:spcBef>
                <a:spcPts val="1800"/>
              </a:spcBef>
              <a:buNone/>
            </a:pPr>
            <a:r>
              <a:rPr lang="pl-PL" sz="2800" dirty="0" smtClean="0"/>
              <a:t>Schemat ten </a:t>
            </a:r>
            <a:r>
              <a:rPr lang="pl-PL" sz="2800" dirty="0" smtClean="0"/>
              <a:t>związany </a:t>
            </a:r>
            <a:r>
              <a:rPr lang="pl-PL" sz="2800" dirty="0" smtClean="0"/>
              <a:t>jest z nazwiskiem </a:t>
            </a:r>
            <a:endParaRPr lang="pl-PL" sz="2800" dirty="0" smtClean="0"/>
          </a:p>
          <a:p>
            <a:pPr marL="514350" indent="-514350" algn="just">
              <a:spcBef>
                <a:spcPts val="1800"/>
              </a:spcBef>
              <a:buNone/>
            </a:pPr>
            <a:r>
              <a:rPr lang="pl-PL" sz="2800" dirty="0" smtClean="0"/>
              <a:t>Williama</a:t>
            </a:r>
            <a:r>
              <a:rPr lang="pl-PL" sz="2800" b="1" dirty="0" smtClean="0"/>
              <a:t> </a:t>
            </a:r>
            <a:r>
              <a:rPr lang="pl-PL" sz="2800" dirty="0" err="1" smtClean="0"/>
              <a:t>Hornera</a:t>
            </a:r>
            <a:r>
              <a:rPr lang="pl-PL" sz="2800" dirty="0" smtClean="0"/>
              <a:t> był </a:t>
            </a:r>
            <a:r>
              <a:rPr lang="pl-PL" sz="2800" dirty="0" smtClean="0"/>
              <a:t>jednak już znany </a:t>
            </a:r>
            <a:r>
              <a:rPr lang="pl-PL" sz="2800" dirty="0" smtClean="0"/>
              <a:t>Newtonowi </a:t>
            </a:r>
          </a:p>
          <a:p>
            <a:pPr marL="514350" indent="-514350">
              <a:spcBef>
                <a:spcPts val="1800"/>
              </a:spcBef>
              <a:buNone/>
            </a:pPr>
            <a:r>
              <a:rPr lang="pl-PL" sz="2800" dirty="0" smtClean="0"/>
              <a:t>oraz matematykom chińskim </a:t>
            </a:r>
            <a:r>
              <a:rPr lang="pl-PL" sz="2800" dirty="0" smtClean="0"/>
              <a:t>już w XII w.</a:t>
            </a:r>
            <a:endParaRPr lang="pl-PL" altLang="pl-PL" sz="2800" dirty="0" smtClean="0"/>
          </a:p>
          <a:p>
            <a:pPr marL="514350" indent="-514350" algn="just">
              <a:spcBef>
                <a:spcPts val="1800"/>
              </a:spcBef>
              <a:buFont typeface="Arial" charset="0"/>
              <a:buNone/>
            </a:pPr>
            <a:endParaRPr lang="pl-PL" altLang="pl-PL" sz="2800" dirty="0" smtClean="0">
              <a:latin typeface="Bookman Old Style" pitchFamily="18" charset="0"/>
            </a:endParaRPr>
          </a:p>
        </p:txBody>
      </p:sp>
      <p:pic>
        <p:nvPicPr>
          <p:cNvPr id="5" name="Picture 9" descr="https://encrypted-tbn0.gstatic.com/images?q=tbn:ANd9GcTkF8qiHDvU0EsK5MfAVtO1Vcm3gYjpkTBDWJRlSI9CpRrtMsoc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3861048"/>
            <a:ext cx="2084564" cy="2664296"/>
          </a:xfrm>
          <a:prstGeom prst="rect">
            <a:avLst/>
          </a:prstGeom>
          <a:noFill/>
          <a:effectLst>
            <a:outerShdw blurRad="254000" dist="241300" dir="19620000" sx="89000" sy="89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 w="3175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Schemat Hornera</a:t>
            </a: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3CCA7-EB42-47BF-B73D-B1BAD9C50D67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sz="24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309562" y="908050"/>
            <a:ext cx="613464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charset="0"/>
              <a:buNone/>
              <a:defRPr/>
            </a:pPr>
            <a:endParaRPr lang="pl-PL" altLang="pl-PL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pl-PL" altLang="pl-PL" sz="2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pl-PL" altLang="pl-PL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688632"/>
          </a:xfrm>
        </p:spPr>
        <p:txBody>
          <a:bodyPr/>
          <a:lstStyle/>
          <a:p>
            <a:pPr>
              <a:buNone/>
            </a:pPr>
            <a:r>
              <a:rPr lang="pl-PL" sz="2800" dirty="0" smtClean="0"/>
              <a:t>Dzielenie wielomianu </a:t>
            </a:r>
            <a:r>
              <a:rPr lang="pl-PL" sz="2800" i="1" dirty="0" smtClean="0"/>
              <a:t>W(x)</a:t>
            </a:r>
            <a:r>
              <a:rPr lang="pl-PL" sz="2800" dirty="0" smtClean="0"/>
              <a:t> przez dwumian </a:t>
            </a:r>
            <a:r>
              <a:rPr lang="pl-PL" sz="2800" i="1" dirty="0" smtClean="0"/>
              <a:t>(x - a)</a:t>
            </a:r>
          </a:p>
          <a:p>
            <a:r>
              <a:rPr lang="pl-PL" sz="2400" dirty="0" smtClean="0"/>
              <a:t>Niech  </a:t>
            </a:r>
            <a:r>
              <a:rPr lang="pl-PL" sz="2400" i="1" dirty="0" smtClean="0"/>
              <a:t>W(x) = </a:t>
            </a:r>
            <a:r>
              <a:rPr lang="pl-PL" sz="2400" i="1" dirty="0" err="1" smtClean="0"/>
              <a:t>a</a:t>
            </a:r>
            <a:r>
              <a:rPr lang="pl-PL" sz="2400" i="1" baseline="-25000" dirty="0" err="1" smtClean="0"/>
              <a:t>n</a:t>
            </a:r>
            <a:r>
              <a:rPr lang="pl-PL" sz="2400" i="1" dirty="0" err="1" smtClean="0"/>
              <a:t>x</a:t>
            </a:r>
            <a:r>
              <a:rPr lang="pl-PL" sz="2400" i="1" baseline="30000" dirty="0" err="1" smtClean="0"/>
              <a:t>n</a:t>
            </a:r>
            <a:r>
              <a:rPr lang="pl-PL" sz="2400" i="1" baseline="30000" dirty="0" smtClean="0"/>
              <a:t> </a:t>
            </a:r>
            <a:r>
              <a:rPr lang="pl-PL" sz="2400" i="1" dirty="0" smtClean="0"/>
              <a:t>+ a</a:t>
            </a:r>
            <a:r>
              <a:rPr lang="pl-PL" sz="2400" i="1" baseline="-25000" dirty="0" smtClean="0"/>
              <a:t>n-1</a:t>
            </a:r>
            <a:r>
              <a:rPr lang="pl-PL" sz="2400" i="1" dirty="0" smtClean="0"/>
              <a:t>x</a:t>
            </a:r>
            <a:r>
              <a:rPr lang="pl-PL" sz="2400" i="1" baseline="30000" dirty="0" smtClean="0"/>
              <a:t>n-1 </a:t>
            </a:r>
            <a:r>
              <a:rPr lang="pl-PL" sz="2400" i="1" dirty="0" smtClean="0"/>
              <a:t>+…+a</a:t>
            </a:r>
            <a:r>
              <a:rPr lang="pl-PL" sz="2400" i="1" baseline="-25000" dirty="0" smtClean="0"/>
              <a:t>1</a:t>
            </a:r>
            <a:r>
              <a:rPr lang="pl-PL" sz="2400" i="1" dirty="0" smtClean="0"/>
              <a:t>x + a</a:t>
            </a:r>
            <a:r>
              <a:rPr lang="pl-PL" sz="2400" i="1" baseline="-25000" dirty="0" smtClean="0"/>
              <a:t>0</a:t>
            </a:r>
            <a:endParaRPr lang="pl-PL" sz="2400" i="1" dirty="0" smtClean="0"/>
          </a:p>
          <a:p>
            <a:r>
              <a:rPr lang="pl-PL" sz="2400" dirty="0" smtClean="0"/>
              <a:t>Wtedy </a:t>
            </a:r>
            <a:r>
              <a:rPr lang="pl-PL" sz="2400" i="1" dirty="0" smtClean="0"/>
              <a:t>W(x) = ( </a:t>
            </a:r>
            <a:r>
              <a:rPr lang="pl-PL" sz="2400" i="1" dirty="0" err="1" smtClean="0"/>
              <a:t>b</a:t>
            </a:r>
            <a:r>
              <a:rPr lang="pl-PL" sz="2400" i="1" baseline="-25000" dirty="0" err="1" smtClean="0"/>
              <a:t>m</a:t>
            </a:r>
            <a:r>
              <a:rPr lang="pl-PL" sz="2400" i="1" dirty="0" err="1" smtClean="0"/>
              <a:t>x</a:t>
            </a:r>
            <a:r>
              <a:rPr lang="pl-PL" sz="2400" i="1" baseline="30000" dirty="0" err="1" smtClean="0"/>
              <a:t>m</a:t>
            </a:r>
            <a:r>
              <a:rPr lang="pl-PL" sz="2400" i="1" baseline="30000" dirty="0" smtClean="0"/>
              <a:t> </a:t>
            </a:r>
            <a:r>
              <a:rPr lang="pl-PL" sz="2400" i="1" dirty="0" smtClean="0"/>
              <a:t>+  b</a:t>
            </a:r>
            <a:r>
              <a:rPr lang="pl-PL" sz="2400" i="1" baseline="-25000" dirty="0" smtClean="0"/>
              <a:t>m-1</a:t>
            </a:r>
            <a:r>
              <a:rPr lang="pl-PL" sz="2400" i="1" dirty="0" smtClean="0"/>
              <a:t>x</a:t>
            </a:r>
            <a:r>
              <a:rPr lang="pl-PL" sz="2400" i="1" baseline="30000" dirty="0" smtClean="0"/>
              <a:t>m-1 </a:t>
            </a:r>
            <a:r>
              <a:rPr lang="pl-PL" sz="2400" i="1" dirty="0" smtClean="0"/>
              <a:t>+ …b</a:t>
            </a:r>
            <a:r>
              <a:rPr lang="pl-PL" sz="2400" i="1" baseline="-25000" dirty="0" smtClean="0"/>
              <a:t>1</a:t>
            </a:r>
            <a:r>
              <a:rPr lang="pl-PL" sz="2400" i="1" dirty="0" smtClean="0"/>
              <a:t>x + b</a:t>
            </a:r>
            <a:r>
              <a:rPr lang="pl-PL" sz="2400" i="1" baseline="-25000" dirty="0" smtClean="0"/>
              <a:t>0</a:t>
            </a:r>
            <a:r>
              <a:rPr lang="pl-PL" sz="2400" i="1" dirty="0" smtClean="0"/>
              <a:t>)(x - a) + R  </a:t>
            </a:r>
          </a:p>
          <a:p>
            <a:r>
              <a:rPr lang="pl-PL" sz="2400" dirty="0" smtClean="0"/>
              <a:t>gdzie </a:t>
            </a:r>
            <a:r>
              <a:rPr lang="pl-PL" sz="2400" i="1" dirty="0" smtClean="0"/>
              <a:t>m = n - 1</a:t>
            </a:r>
            <a:r>
              <a:rPr lang="pl-PL" sz="2400" dirty="0" smtClean="0"/>
              <a:t> </a:t>
            </a:r>
          </a:p>
          <a:p>
            <a:r>
              <a:rPr lang="pl-PL" sz="2400" dirty="0" smtClean="0"/>
              <a:t>Współczynniki </a:t>
            </a:r>
            <a:r>
              <a:rPr lang="pl-PL" sz="2400" i="1" dirty="0" smtClean="0"/>
              <a:t>b</a:t>
            </a:r>
            <a:r>
              <a:rPr lang="pl-PL" sz="2400" i="1" baseline="-25000" dirty="0" smtClean="0"/>
              <a:t>m</a:t>
            </a:r>
            <a:r>
              <a:rPr lang="pl-PL" sz="2400" i="1" dirty="0" smtClean="0"/>
              <a:t>…b</a:t>
            </a:r>
            <a:r>
              <a:rPr lang="pl-PL" sz="2400" i="1" baseline="-25000" dirty="0" smtClean="0"/>
              <a:t>0</a:t>
            </a:r>
            <a:r>
              <a:rPr lang="pl-PL" sz="2400" dirty="0" smtClean="0"/>
              <a:t> znajdziemy posługując się pewnym algorytmem w tablicy (tabeli)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sz="2000" i="1" dirty="0" err="1" smtClean="0"/>
              <a:t>b</a:t>
            </a:r>
            <a:r>
              <a:rPr lang="pl-PL" sz="2000" i="1" baseline="-25000" dirty="0" err="1" smtClean="0"/>
              <a:t>m</a:t>
            </a:r>
            <a:r>
              <a:rPr lang="pl-PL" sz="2000" i="1" baseline="-25000" dirty="0" smtClean="0"/>
              <a:t> </a:t>
            </a:r>
            <a:r>
              <a:rPr lang="pl-PL" sz="2000" i="1" dirty="0" smtClean="0"/>
              <a:t>=  a</a:t>
            </a:r>
            <a:r>
              <a:rPr lang="pl-PL" sz="2000" i="1" baseline="-25000" dirty="0" smtClean="0"/>
              <a:t>n</a:t>
            </a:r>
            <a:endParaRPr lang="pl-PL" sz="2000" i="1" dirty="0" smtClean="0"/>
          </a:p>
          <a:p>
            <a:r>
              <a:rPr lang="pl-PL" sz="2000" i="1" dirty="0" smtClean="0"/>
              <a:t>b</a:t>
            </a:r>
            <a:r>
              <a:rPr lang="pl-PL" sz="2000" i="1" baseline="-25000" dirty="0" smtClean="0"/>
              <a:t>m-1 </a:t>
            </a:r>
            <a:r>
              <a:rPr lang="pl-PL" sz="2000" i="1" dirty="0" smtClean="0"/>
              <a:t>=  a*b</a:t>
            </a:r>
            <a:r>
              <a:rPr lang="pl-PL" sz="2000" i="1" baseline="-25000" dirty="0" smtClean="0"/>
              <a:t>m </a:t>
            </a:r>
            <a:r>
              <a:rPr lang="pl-PL" sz="2000" i="1" dirty="0" smtClean="0"/>
              <a:t>+  a</a:t>
            </a:r>
            <a:r>
              <a:rPr lang="pl-PL" sz="2000" i="1" baseline="-25000" dirty="0" smtClean="0"/>
              <a:t>n-1</a:t>
            </a:r>
            <a:endParaRPr lang="pl-PL" sz="2000" i="1" dirty="0" smtClean="0"/>
          </a:p>
          <a:p>
            <a:r>
              <a:rPr lang="pl-PL" sz="2000" i="1" dirty="0" smtClean="0"/>
              <a:t>b</a:t>
            </a:r>
            <a:r>
              <a:rPr lang="pl-PL" sz="2000" i="1" baseline="-25000" dirty="0" smtClean="0"/>
              <a:t>m-2 </a:t>
            </a:r>
            <a:r>
              <a:rPr lang="pl-PL" sz="2000" i="1" dirty="0" smtClean="0"/>
              <a:t>=  a*b</a:t>
            </a:r>
            <a:r>
              <a:rPr lang="pl-PL" sz="2000" i="1" baseline="-25000" dirty="0" smtClean="0"/>
              <a:t>m-1 </a:t>
            </a:r>
            <a:r>
              <a:rPr lang="pl-PL" sz="2000" i="1" dirty="0" smtClean="0"/>
              <a:t>+  a</a:t>
            </a:r>
            <a:r>
              <a:rPr lang="pl-PL" sz="2000" i="1" baseline="-25000" dirty="0" smtClean="0"/>
              <a:t>n-2</a:t>
            </a:r>
            <a:endParaRPr lang="pl-PL" sz="2000" i="1" dirty="0" smtClean="0"/>
          </a:p>
          <a:p>
            <a:r>
              <a:rPr lang="pl-PL" sz="2000" i="1" dirty="0" smtClean="0"/>
              <a:t>…….</a:t>
            </a:r>
          </a:p>
          <a:p>
            <a:r>
              <a:rPr lang="pl-PL" sz="2000" i="1" dirty="0" smtClean="0"/>
              <a:t>R = a*b</a:t>
            </a:r>
            <a:r>
              <a:rPr lang="pl-PL" sz="2000" i="1" baseline="-25000" dirty="0" smtClean="0"/>
              <a:t>0 </a:t>
            </a:r>
            <a:r>
              <a:rPr lang="pl-PL" sz="2000" i="1" dirty="0" smtClean="0"/>
              <a:t>+ a</a:t>
            </a:r>
            <a:r>
              <a:rPr lang="pl-PL" sz="2000" i="1" baseline="-25000" dirty="0" smtClean="0"/>
              <a:t>0</a:t>
            </a:r>
            <a:endParaRPr lang="pl-PL" sz="2000" i="1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275856" y="3789040"/>
          <a:ext cx="4896545" cy="1224135"/>
        </p:xfrm>
        <a:graphic>
          <a:graphicData uri="http://schemas.openxmlformats.org/drawingml/2006/table">
            <a:tbl>
              <a:tblPr/>
              <a:tblGrid>
                <a:gridCol w="1224402"/>
                <a:gridCol w="728052"/>
                <a:gridCol w="728052"/>
                <a:gridCol w="753559"/>
                <a:gridCol w="752497"/>
                <a:gridCol w="709983"/>
              </a:tblGrid>
              <a:tr h="37053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pl-PL" sz="1800" b="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i="1" dirty="0" err="1"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pl-PL" sz="1800" b="0" i="1" baseline="30000" dirty="0" err="1">
                          <a:latin typeface="Calibri"/>
                          <a:ea typeface="Times New Roman"/>
                        </a:rPr>
                        <a:t>n</a:t>
                      </a:r>
                      <a:endParaRPr lang="pl-PL" sz="18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i="1" dirty="0"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pl-PL" sz="1800" b="0" i="1" baseline="30000" dirty="0">
                          <a:latin typeface="Calibri"/>
                          <a:ea typeface="Times New Roman"/>
                        </a:rPr>
                        <a:t>n-1</a:t>
                      </a:r>
                      <a:endParaRPr lang="pl-PL" sz="18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i="1" dirty="0">
                          <a:latin typeface="Calibri"/>
                          <a:ea typeface="Times New Roman"/>
                        </a:rPr>
                        <a:t>…</a:t>
                      </a:r>
                      <a:endParaRPr lang="pl-PL" sz="18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i="1" dirty="0">
                          <a:latin typeface="Calibri"/>
                          <a:ea typeface="Times New Roman"/>
                        </a:rPr>
                        <a:t>X</a:t>
                      </a:r>
                      <a:endParaRPr lang="pl-PL" sz="18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pl-PL" sz="1800" b="0" i="1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8306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pierwiastek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a</a:t>
                      </a:r>
                      <a:r>
                        <a:rPr lang="pl-PL" sz="1800" b="0" baseline="-25000" dirty="0">
                          <a:latin typeface="Calibri"/>
                          <a:ea typeface="Times New Roman"/>
                        </a:rPr>
                        <a:t>n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a</a:t>
                      </a:r>
                      <a:r>
                        <a:rPr lang="pl-PL" sz="1800" b="0" baseline="-25000" dirty="0">
                          <a:latin typeface="Calibri"/>
                          <a:ea typeface="Times New Roman"/>
                        </a:rPr>
                        <a:t>n-1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….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>
                          <a:latin typeface="Calibri"/>
                          <a:ea typeface="Times New Roman"/>
                        </a:rPr>
                        <a:t>a</a:t>
                      </a:r>
                      <a:r>
                        <a:rPr lang="pl-PL" sz="1800" b="0" baseline="-25000">
                          <a:latin typeface="Calibri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>
                          <a:latin typeface="Calibri"/>
                          <a:ea typeface="Times New Roman"/>
                        </a:rPr>
                        <a:t>a</a:t>
                      </a:r>
                      <a:r>
                        <a:rPr lang="pl-PL" sz="1800" b="0" baseline="-25000">
                          <a:latin typeface="Calibri"/>
                          <a:ea typeface="Times New Roman"/>
                        </a:rPr>
                        <a:t>0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3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>
                          <a:latin typeface="Calibri"/>
                          <a:ea typeface="Times New Roman"/>
                        </a:rPr>
                        <a:t>a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 err="1">
                          <a:latin typeface="Calibri"/>
                          <a:ea typeface="Times New Roman"/>
                        </a:rPr>
                        <a:t>b</a:t>
                      </a:r>
                      <a:r>
                        <a:rPr lang="pl-PL" sz="1800" b="0" baseline="-25000" dirty="0" err="1">
                          <a:latin typeface="Calibri"/>
                          <a:ea typeface="Times New Roman"/>
                        </a:rPr>
                        <a:t>m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>
                          <a:latin typeface="Calibri"/>
                          <a:ea typeface="Times New Roman"/>
                        </a:rPr>
                        <a:t>b</a:t>
                      </a:r>
                      <a:r>
                        <a:rPr lang="pl-PL" sz="1800" b="0" baseline="-25000">
                          <a:latin typeface="Calibri"/>
                          <a:ea typeface="Times New Roman"/>
                        </a:rPr>
                        <a:t>m-1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pl-PL" sz="1800" b="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pl-PL" sz="1800" b="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R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Schemat Hornera przykład</a:t>
            </a: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3CCA7-EB42-47BF-B73D-B1BAD9C50D67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z="24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309562" y="908050"/>
            <a:ext cx="613464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charset="0"/>
              <a:buNone/>
              <a:defRPr/>
            </a:pPr>
            <a:endParaRPr lang="pl-PL" altLang="pl-PL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pl-PL" altLang="pl-PL" sz="2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pl-PL" altLang="pl-PL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2608"/>
          </a:xfrm>
        </p:spPr>
        <p:txBody>
          <a:bodyPr/>
          <a:lstStyle/>
          <a:p>
            <a:pPr>
              <a:buNone/>
            </a:pPr>
            <a:r>
              <a:rPr lang="pl-PL" sz="2800" dirty="0" smtClean="0"/>
              <a:t>Podzielić wielomian </a:t>
            </a:r>
            <a:r>
              <a:rPr lang="pl-PL" sz="2800" i="1" dirty="0" smtClean="0"/>
              <a:t>W(x) = x</a:t>
            </a:r>
            <a:r>
              <a:rPr lang="pl-PL" sz="2800" i="1" baseline="30000" dirty="0" smtClean="0"/>
              <a:t>4 </a:t>
            </a:r>
            <a:r>
              <a:rPr lang="pl-PL" sz="2800" i="1" dirty="0" smtClean="0"/>
              <a:t>- 2x</a:t>
            </a:r>
            <a:r>
              <a:rPr lang="pl-PL" sz="2800" i="1" baseline="30000" dirty="0" smtClean="0"/>
              <a:t>3 </a:t>
            </a:r>
            <a:r>
              <a:rPr lang="pl-PL" sz="2800" i="1" dirty="0" smtClean="0"/>
              <a:t>- 7x</a:t>
            </a:r>
            <a:r>
              <a:rPr lang="pl-PL" sz="2800" i="1" baseline="30000" dirty="0" smtClean="0"/>
              <a:t>2 </a:t>
            </a:r>
            <a:r>
              <a:rPr lang="pl-PL" sz="2800" i="1" dirty="0" smtClean="0"/>
              <a:t>+ 8x + 12</a:t>
            </a:r>
          </a:p>
          <a:p>
            <a:pPr>
              <a:buNone/>
            </a:pPr>
            <a:r>
              <a:rPr lang="pl-PL" sz="2800" dirty="0" smtClean="0"/>
              <a:t> przez </a:t>
            </a:r>
            <a:r>
              <a:rPr lang="pl-PL" sz="2800" i="1" dirty="0" smtClean="0"/>
              <a:t>(x - 3)</a:t>
            </a:r>
          </a:p>
          <a:p>
            <a:pPr>
              <a:buNone/>
            </a:pPr>
            <a:r>
              <a:rPr lang="pl-PL" sz="1600" b="1" dirty="0" smtClean="0"/>
              <a:t>W pierwszym białym wierszu wpisujemy współczynniki z wielomianu </a:t>
            </a:r>
            <a:r>
              <a:rPr lang="pl-PL" sz="1600" b="1" i="1" dirty="0" smtClean="0"/>
              <a:t>W(x)</a:t>
            </a:r>
          </a:p>
          <a:p>
            <a:pPr>
              <a:buNone/>
            </a:pPr>
            <a:r>
              <a:rPr lang="pl-PL" sz="1600" b="1" dirty="0" smtClean="0"/>
              <a:t> w drugim wierszu w pierwszej kolumnie wpisujemy pierwiastek dwumianu </a:t>
            </a:r>
            <a:r>
              <a:rPr lang="pl-PL" sz="1600" b="1" i="1" dirty="0" smtClean="0"/>
              <a:t>(x-3) </a:t>
            </a:r>
            <a:r>
              <a:rPr lang="pl-PL" sz="1600" b="1" dirty="0" smtClean="0"/>
              <a:t>czyli 3.</a:t>
            </a:r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Następnie postępujemy zgodnie z powyższą instrukcją (algorytmem)</a:t>
            </a:r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 czyli: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800" i="1" dirty="0" smtClean="0"/>
              <a:t>b</a:t>
            </a:r>
            <a:r>
              <a:rPr lang="pl-PL" sz="1800" i="1" baseline="-25000" dirty="0" smtClean="0"/>
              <a:t>3 </a:t>
            </a:r>
            <a:r>
              <a:rPr lang="pl-PL" sz="1800" i="1" dirty="0" smtClean="0"/>
              <a:t>=1</a:t>
            </a:r>
            <a:r>
              <a:rPr lang="pl-PL" sz="1800" dirty="0" smtClean="0"/>
              <a:t> została liczba przepisana z góry </a:t>
            </a:r>
          </a:p>
          <a:p>
            <a:pPr>
              <a:buNone/>
            </a:pPr>
            <a:r>
              <a:rPr lang="pl-PL" sz="1800" i="1" dirty="0" smtClean="0"/>
              <a:t>b</a:t>
            </a:r>
            <a:r>
              <a:rPr lang="pl-PL" sz="1800" i="1" baseline="-25000" dirty="0" smtClean="0"/>
              <a:t>2 </a:t>
            </a:r>
            <a:r>
              <a:rPr lang="pl-PL" sz="1800" i="1" dirty="0" smtClean="0"/>
              <a:t>= 3*1 + (-2) = 1</a:t>
            </a:r>
          </a:p>
          <a:p>
            <a:pPr>
              <a:buNone/>
            </a:pPr>
            <a:r>
              <a:rPr lang="pl-PL" sz="1800" i="1" dirty="0" smtClean="0"/>
              <a:t>b</a:t>
            </a:r>
            <a:r>
              <a:rPr lang="pl-PL" sz="1800" i="1" baseline="-25000" dirty="0" smtClean="0"/>
              <a:t>1 </a:t>
            </a:r>
            <a:r>
              <a:rPr lang="pl-PL" sz="1800" i="1" dirty="0" smtClean="0"/>
              <a:t>= 3*1 + (-7) = -4</a:t>
            </a:r>
          </a:p>
          <a:p>
            <a:pPr>
              <a:buNone/>
            </a:pPr>
            <a:r>
              <a:rPr lang="pl-PL" sz="1800" i="1" dirty="0" smtClean="0"/>
              <a:t>b</a:t>
            </a:r>
            <a:r>
              <a:rPr lang="pl-PL" sz="1800" i="1" baseline="-25000" dirty="0" smtClean="0"/>
              <a:t>0 </a:t>
            </a:r>
            <a:r>
              <a:rPr lang="pl-PL" sz="1800" i="1" dirty="0" smtClean="0"/>
              <a:t>= 3*(-4) + 8 = -4</a:t>
            </a:r>
          </a:p>
          <a:p>
            <a:pPr>
              <a:buNone/>
            </a:pPr>
            <a:r>
              <a:rPr lang="pl-PL" sz="1800" i="1" dirty="0" smtClean="0"/>
              <a:t>R = 3*(-4) + 12 = 0</a:t>
            </a:r>
          </a:p>
          <a:p>
            <a:pPr>
              <a:buNone/>
            </a:pPr>
            <a:r>
              <a:rPr lang="pl-PL" sz="1800" dirty="0" smtClean="0"/>
              <a:t>Reszta </a:t>
            </a:r>
            <a:r>
              <a:rPr lang="pl-PL" sz="1800" dirty="0" smtClean="0"/>
              <a:t>= 0 </a:t>
            </a:r>
            <a:r>
              <a:rPr lang="pl-PL" sz="1800" dirty="0" smtClean="0"/>
              <a:t>czyli 3 </a:t>
            </a:r>
          </a:p>
          <a:p>
            <a:pPr>
              <a:buNone/>
            </a:pPr>
            <a:r>
              <a:rPr lang="pl-PL" sz="1800" dirty="0" smtClean="0"/>
              <a:t>jest pierwiastkiem wielomianu  </a:t>
            </a:r>
            <a:r>
              <a:rPr lang="pl-PL" sz="1800" i="1" dirty="0" smtClean="0"/>
              <a:t>W(x)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635896" y="3429000"/>
          <a:ext cx="4720863" cy="1465884"/>
        </p:xfrm>
        <a:graphic>
          <a:graphicData uri="http://schemas.openxmlformats.org/drawingml/2006/table">
            <a:tbl>
              <a:tblPr/>
              <a:tblGrid>
                <a:gridCol w="1222990"/>
                <a:gridCol w="693500"/>
                <a:gridCol w="693500"/>
                <a:gridCol w="717798"/>
                <a:gridCol w="716786"/>
                <a:gridCol w="676289"/>
              </a:tblGrid>
              <a:tr h="48862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pl-PL" sz="1800" b="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i="1" dirty="0"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pl-PL" sz="1800" b="0" i="1" baseline="30000" dirty="0">
                          <a:latin typeface="Calibri"/>
                          <a:ea typeface="Times New Roman"/>
                        </a:rPr>
                        <a:t>4</a:t>
                      </a:r>
                      <a:endParaRPr lang="pl-PL" sz="18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i="1" dirty="0"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pl-PL" sz="1800" b="0" i="1" baseline="30000" dirty="0">
                          <a:latin typeface="Calibri"/>
                          <a:ea typeface="Times New Roman"/>
                        </a:rPr>
                        <a:t>3</a:t>
                      </a:r>
                      <a:endParaRPr lang="pl-PL" sz="18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i="1" dirty="0"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pl-PL" sz="1800" b="0" i="1" baseline="30000" dirty="0">
                          <a:latin typeface="Calibri"/>
                          <a:ea typeface="Times New Roman"/>
                        </a:rPr>
                        <a:t>2</a:t>
                      </a:r>
                      <a:endParaRPr lang="pl-PL" sz="18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i="1" dirty="0">
                          <a:latin typeface="Calibri"/>
                          <a:ea typeface="Times New Roman"/>
                        </a:rPr>
                        <a:t>X</a:t>
                      </a:r>
                      <a:endParaRPr lang="pl-PL" sz="18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pl-PL" sz="1800" b="0" i="1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8862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pierwiastek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>
                          <a:latin typeface="Calibri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>
                          <a:latin typeface="Calibri"/>
                          <a:ea typeface="Times New Roman"/>
                        </a:rPr>
                        <a:t>-2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-7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8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12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3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>
                          <a:latin typeface="Calibri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pl-PL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</a:rPr>
                        <a:t>-4</a:t>
                      </a:r>
                      <a:endParaRPr lang="pl-PL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rgbClr val="FFC000"/>
                          </a:solidFill>
                          <a:latin typeface="Calibri"/>
                          <a:ea typeface="Times New Roman"/>
                        </a:rPr>
                        <a:t>-4</a:t>
                      </a:r>
                      <a:endParaRPr lang="pl-PL" sz="18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Calibri"/>
                          <a:ea typeface="Times New Roman"/>
                        </a:rPr>
                        <a:t>R=0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4211960" y="2852936"/>
            <a:ext cx="3744416" cy="3816424"/>
            <a:chOff x="2522" y="11174"/>
            <a:chExt cx="3685" cy="3335"/>
          </a:xfrm>
        </p:grpSpPr>
        <p:sp>
          <p:nvSpPr>
            <p:cNvPr id="23554" name="Arc 2"/>
            <p:cNvSpPr>
              <a:spLocks/>
            </p:cNvSpPr>
            <p:nvPr/>
          </p:nvSpPr>
          <p:spPr bwMode="auto">
            <a:xfrm rot="7980867">
              <a:off x="2590" y="12761"/>
              <a:ext cx="658" cy="788"/>
            </a:xfrm>
            <a:custGeom>
              <a:avLst/>
              <a:gdLst>
                <a:gd name="G0" fmla="+- 10350 0 0"/>
                <a:gd name="G1" fmla="+- 21600 0 0"/>
                <a:gd name="G2" fmla="+- 21600 0 0"/>
                <a:gd name="T0" fmla="*/ 0 w 31950"/>
                <a:gd name="T1" fmla="*/ 2641 h 37111"/>
                <a:gd name="T2" fmla="*/ 25382 w 31950"/>
                <a:gd name="T3" fmla="*/ 37111 h 37111"/>
                <a:gd name="T4" fmla="*/ 10350 w 31950"/>
                <a:gd name="T5" fmla="*/ 21600 h 37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50" h="37111" fill="none" extrusionOk="0">
                  <a:moveTo>
                    <a:pt x="0" y="2641"/>
                  </a:moveTo>
                  <a:cubicBezTo>
                    <a:pt x="3174" y="908"/>
                    <a:pt x="6733" y="-1"/>
                    <a:pt x="10350" y="0"/>
                  </a:cubicBezTo>
                  <a:cubicBezTo>
                    <a:pt x="22279" y="0"/>
                    <a:pt x="31950" y="9670"/>
                    <a:pt x="31950" y="21600"/>
                  </a:cubicBezTo>
                  <a:cubicBezTo>
                    <a:pt x="31950" y="27446"/>
                    <a:pt x="29580" y="33042"/>
                    <a:pt x="25382" y="37111"/>
                  </a:cubicBezTo>
                </a:path>
                <a:path w="31950" h="37111" stroke="0" extrusionOk="0">
                  <a:moveTo>
                    <a:pt x="0" y="2641"/>
                  </a:moveTo>
                  <a:cubicBezTo>
                    <a:pt x="3174" y="908"/>
                    <a:pt x="6733" y="-1"/>
                    <a:pt x="10350" y="0"/>
                  </a:cubicBezTo>
                  <a:cubicBezTo>
                    <a:pt x="22279" y="0"/>
                    <a:pt x="31950" y="9670"/>
                    <a:pt x="31950" y="21600"/>
                  </a:cubicBezTo>
                  <a:cubicBezTo>
                    <a:pt x="31950" y="27446"/>
                    <a:pt x="29580" y="33042"/>
                    <a:pt x="25382" y="37111"/>
                  </a:cubicBezTo>
                  <a:lnTo>
                    <a:pt x="1035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5" name="AutoShape 3"/>
            <p:cNvSpPr>
              <a:spLocks noChangeArrowheads="1"/>
            </p:cNvSpPr>
            <p:nvPr/>
          </p:nvSpPr>
          <p:spPr bwMode="auto">
            <a:xfrm rot="-345041">
              <a:off x="4040" y="11175"/>
              <a:ext cx="804" cy="925"/>
            </a:xfrm>
            <a:custGeom>
              <a:avLst/>
              <a:gdLst>
                <a:gd name="G0" fmla="+- 1109634 0 0"/>
                <a:gd name="G1" fmla="+- 11119683 0 0"/>
                <a:gd name="G2" fmla="+- 1109634 0 11119683"/>
                <a:gd name="G3" fmla="+- 10800 0 0"/>
                <a:gd name="G4" fmla="+- 0 0 11096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11119683"/>
                <a:gd name="G10" fmla="+- 10800 0 2700"/>
                <a:gd name="G11" fmla="cos G10 1109634"/>
                <a:gd name="G12" fmla="sin G10 1109634"/>
                <a:gd name="G13" fmla="cos 13500 1109634"/>
                <a:gd name="G14" fmla="sin 13500 1109634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1109634"/>
                <a:gd name="G22" fmla="sin G20 1109634"/>
                <a:gd name="G23" fmla="+- G21 10800 0"/>
                <a:gd name="G24" fmla="+- G12 G23 G22"/>
                <a:gd name="G25" fmla="+- G22 G23 G11"/>
                <a:gd name="G26" fmla="cos 10800 1109634"/>
                <a:gd name="G27" fmla="sin 10800 1109634"/>
                <a:gd name="G28" fmla="cos 10800 1109634"/>
                <a:gd name="G29" fmla="sin 10800 11096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1119683"/>
                <a:gd name="G36" fmla="sin G34 11119683"/>
                <a:gd name="G37" fmla="+/ 11119683 11096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422 w 21600"/>
                <a:gd name="T5" fmla="*/ 17 h 21600"/>
                <a:gd name="T6" fmla="*/ 174 w 21600"/>
                <a:gd name="T7" fmla="*/ 12736 h 21600"/>
                <a:gd name="T8" fmla="*/ 11422 w 21600"/>
                <a:gd name="T9" fmla="*/ 17 h 21600"/>
                <a:gd name="T10" fmla="*/ 23714 w 21600"/>
                <a:gd name="T11" fmla="*/ 14731 h 21600"/>
                <a:gd name="T12" fmla="*/ 20344 w 21600"/>
                <a:gd name="T13" fmla="*/ 16528 h 21600"/>
                <a:gd name="T14" fmla="*/ 18548 w 21600"/>
                <a:gd name="T15" fmla="*/ 1315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131" y="13945"/>
                  </a:moveTo>
                  <a:cubicBezTo>
                    <a:pt x="21442" y="12925"/>
                    <a:pt x="21600" y="118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49"/>
                    <a:pt x="58" y="12097"/>
                    <a:pt x="174" y="12736"/>
                  </a:cubicBezTo>
                  <a:cubicBezTo>
                    <a:pt x="58" y="12097"/>
                    <a:pt x="0" y="11449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865"/>
                    <a:pt x="21442" y="12925"/>
                    <a:pt x="21131" y="13945"/>
                  </a:cubicBezTo>
                  <a:lnTo>
                    <a:pt x="23714" y="14731"/>
                  </a:lnTo>
                  <a:lnTo>
                    <a:pt x="20344" y="16528"/>
                  </a:lnTo>
                  <a:lnTo>
                    <a:pt x="18548" y="13158"/>
                  </a:lnTo>
                  <a:lnTo>
                    <a:pt x="21131" y="139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6" name="Arc 4"/>
            <p:cNvSpPr>
              <a:spLocks/>
            </p:cNvSpPr>
            <p:nvPr/>
          </p:nvSpPr>
          <p:spPr bwMode="auto">
            <a:xfrm rot="7980867">
              <a:off x="2908" y="12582"/>
              <a:ext cx="1036" cy="1120"/>
            </a:xfrm>
            <a:custGeom>
              <a:avLst/>
              <a:gdLst>
                <a:gd name="G0" fmla="+- 14465 0 0"/>
                <a:gd name="G1" fmla="+- 21600 0 0"/>
                <a:gd name="G2" fmla="+- 21600 0 0"/>
                <a:gd name="T0" fmla="*/ 0 w 36065"/>
                <a:gd name="T1" fmla="*/ 5559 h 36675"/>
                <a:gd name="T2" fmla="*/ 29934 w 36065"/>
                <a:gd name="T3" fmla="*/ 36675 h 36675"/>
                <a:gd name="T4" fmla="*/ 14465 w 36065"/>
                <a:gd name="T5" fmla="*/ 21600 h 3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65" h="36675" fill="none" extrusionOk="0">
                  <a:moveTo>
                    <a:pt x="-1" y="5558"/>
                  </a:moveTo>
                  <a:cubicBezTo>
                    <a:pt x="3968" y="1980"/>
                    <a:pt x="9121" y="-1"/>
                    <a:pt x="14465" y="0"/>
                  </a:cubicBezTo>
                  <a:cubicBezTo>
                    <a:pt x="26394" y="0"/>
                    <a:pt x="36065" y="9670"/>
                    <a:pt x="36065" y="21600"/>
                  </a:cubicBezTo>
                  <a:cubicBezTo>
                    <a:pt x="36065" y="27232"/>
                    <a:pt x="33865" y="32641"/>
                    <a:pt x="29934" y="36675"/>
                  </a:cubicBezTo>
                </a:path>
                <a:path w="36065" h="36675" stroke="0" extrusionOk="0">
                  <a:moveTo>
                    <a:pt x="-1" y="5558"/>
                  </a:moveTo>
                  <a:cubicBezTo>
                    <a:pt x="3968" y="1980"/>
                    <a:pt x="9121" y="-1"/>
                    <a:pt x="14465" y="0"/>
                  </a:cubicBezTo>
                  <a:cubicBezTo>
                    <a:pt x="26394" y="0"/>
                    <a:pt x="36065" y="9670"/>
                    <a:pt x="36065" y="21600"/>
                  </a:cubicBezTo>
                  <a:cubicBezTo>
                    <a:pt x="36065" y="27232"/>
                    <a:pt x="33865" y="32641"/>
                    <a:pt x="29934" y="36675"/>
                  </a:cubicBezTo>
                  <a:lnTo>
                    <a:pt x="14465" y="21600"/>
                  </a:lnTo>
                  <a:close/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7" name="Arc 5"/>
            <p:cNvSpPr>
              <a:spLocks/>
            </p:cNvSpPr>
            <p:nvPr/>
          </p:nvSpPr>
          <p:spPr bwMode="auto">
            <a:xfrm rot="7980867">
              <a:off x="2670" y="11911"/>
              <a:ext cx="2555" cy="2642"/>
            </a:xfrm>
            <a:custGeom>
              <a:avLst/>
              <a:gdLst>
                <a:gd name="G0" fmla="+- 13628 0 0"/>
                <a:gd name="G1" fmla="+- 21600 0 0"/>
                <a:gd name="G2" fmla="+- 21600 0 0"/>
                <a:gd name="T0" fmla="*/ 0 w 35228"/>
                <a:gd name="T1" fmla="*/ 4842 h 34877"/>
                <a:gd name="T2" fmla="*/ 30666 w 35228"/>
                <a:gd name="T3" fmla="*/ 34877 h 34877"/>
                <a:gd name="T4" fmla="*/ 13628 w 35228"/>
                <a:gd name="T5" fmla="*/ 21600 h 34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28" h="34877" fill="none" extrusionOk="0">
                  <a:moveTo>
                    <a:pt x="-1" y="4841"/>
                  </a:moveTo>
                  <a:cubicBezTo>
                    <a:pt x="3851" y="1709"/>
                    <a:pt x="8663" y="-1"/>
                    <a:pt x="13628" y="0"/>
                  </a:cubicBezTo>
                  <a:cubicBezTo>
                    <a:pt x="25557" y="0"/>
                    <a:pt x="35228" y="9670"/>
                    <a:pt x="35228" y="21600"/>
                  </a:cubicBezTo>
                  <a:cubicBezTo>
                    <a:pt x="35228" y="26410"/>
                    <a:pt x="33622" y="31082"/>
                    <a:pt x="30665" y="34876"/>
                  </a:cubicBezTo>
                </a:path>
                <a:path w="35228" h="34877" stroke="0" extrusionOk="0">
                  <a:moveTo>
                    <a:pt x="-1" y="4841"/>
                  </a:moveTo>
                  <a:cubicBezTo>
                    <a:pt x="3851" y="1709"/>
                    <a:pt x="8663" y="-1"/>
                    <a:pt x="13628" y="0"/>
                  </a:cubicBezTo>
                  <a:cubicBezTo>
                    <a:pt x="25557" y="0"/>
                    <a:pt x="35228" y="9670"/>
                    <a:pt x="35228" y="21600"/>
                  </a:cubicBezTo>
                  <a:cubicBezTo>
                    <a:pt x="35228" y="26410"/>
                    <a:pt x="33622" y="31082"/>
                    <a:pt x="30665" y="34876"/>
                  </a:cubicBezTo>
                  <a:lnTo>
                    <a:pt x="13628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8" name="Arc 6"/>
            <p:cNvSpPr>
              <a:spLocks/>
            </p:cNvSpPr>
            <p:nvPr/>
          </p:nvSpPr>
          <p:spPr bwMode="auto">
            <a:xfrm rot="7980867">
              <a:off x="2656" y="12165"/>
              <a:ext cx="1823" cy="2092"/>
            </a:xfrm>
            <a:custGeom>
              <a:avLst/>
              <a:gdLst>
                <a:gd name="G0" fmla="+- 13628 0 0"/>
                <a:gd name="G1" fmla="+- 21600 0 0"/>
                <a:gd name="G2" fmla="+- 21600 0 0"/>
                <a:gd name="T0" fmla="*/ 0 w 35228"/>
                <a:gd name="T1" fmla="*/ 4842 h 35938"/>
                <a:gd name="T2" fmla="*/ 29783 w 35228"/>
                <a:gd name="T3" fmla="*/ 35938 h 35938"/>
                <a:gd name="T4" fmla="*/ 13628 w 35228"/>
                <a:gd name="T5" fmla="*/ 21600 h 35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28" h="35938" fill="none" extrusionOk="0">
                  <a:moveTo>
                    <a:pt x="-1" y="4841"/>
                  </a:moveTo>
                  <a:cubicBezTo>
                    <a:pt x="3851" y="1709"/>
                    <a:pt x="8663" y="-1"/>
                    <a:pt x="13628" y="0"/>
                  </a:cubicBezTo>
                  <a:cubicBezTo>
                    <a:pt x="25557" y="0"/>
                    <a:pt x="35228" y="9670"/>
                    <a:pt x="35228" y="21600"/>
                  </a:cubicBezTo>
                  <a:cubicBezTo>
                    <a:pt x="35228" y="26884"/>
                    <a:pt x="33290" y="31985"/>
                    <a:pt x="29782" y="35937"/>
                  </a:cubicBezTo>
                </a:path>
                <a:path w="35228" h="35938" stroke="0" extrusionOk="0">
                  <a:moveTo>
                    <a:pt x="-1" y="4841"/>
                  </a:moveTo>
                  <a:cubicBezTo>
                    <a:pt x="3851" y="1709"/>
                    <a:pt x="8663" y="-1"/>
                    <a:pt x="13628" y="0"/>
                  </a:cubicBezTo>
                  <a:cubicBezTo>
                    <a:pt x="25557" y="0"/>
                    <a:pt x="35228" y="9670"/>
                    <a:pt x="35228" y="21600"/>
                  </a:cubicBezTo>
                  <a:cubicBezTo>
                    <a:pt x="35228" y="26884"/>
                    <a:pt x="33290" y="31985"/>
                    <a:pt x="29782" y="35937"/>
                  </a:cubicBezTo>
                  <a:lnTo>
                    <a:pt x="13628" y="21600"/>
                  </a:lnTo>
                  <a:close/>
                </a:path>
              </a:pathLst>
            </a:custGeom>
            <a:noFill/>
            <a:ln w="19050">
              <a:solidFill>
                <a:srgbClr val="FFC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4844" y="11175"/>
              <a:ext cx="804" cy="1113"/>
            </a:xfrm>
            <a:custGeom>
              <a:avLst/>
              <a:gdLst>
                <a:gd name="G0" fmla="+- -555588 0 0"/>
                <a:gd name="G1" fmla="+- 11738170 0 0"/>
                <a:gd name="G2" fmla="+- -555588 0 11738170"/>
                <a:gd name="G3" fmla="+- 10800 0 0"/>
                <a:gd name="G4" fmla="+- 0 0 -55558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11738170"/>
                <a:gd name="G10" fmla="+- 10800 0 2700"/>
                <a:gd name="G11" fmla="cos G10 -555588"/>
                <a:gd name="G12" fmla="sin G10 -555588"/>
                <a:gd name="G13" fmla="cos 13500 -555588"/>
                <a:gd name="G14" fmla="sin 13500 -555588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-555588"/>
                <a:gd name="G22" fmla="sin G20 -555588"/>
                <a:gd name="G23" fmla="+- G21 10800 0"/>
                <a:gd name="G24" fmla="+- G12 G23 G22"/>
                <a:gd name="G25" fmla="+- G22 G23 G11"/>
                <a:gd name="G26" fmla="cos 10800 -555588"/>
                <a:gd name="G27" fmla="sin 10800 -555588"/>
                <a:gd name="G28" fmla="cos 10800 -555588"/>
                <a:gd name="G29" fmla="sin 10800 -55558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1738170"/>
                <a:gd name="G36" fmla="sin G34 11738170"/>
                <a:gd name="G37" fmla="+/ 11738170 -55558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918 w 21600"/>
                <a:gd name="T5" fmla="*/ 36 h 21600"/>
                <a:gd name="T6" fmla="*/ 1 w 21600"/>
                <a:gd name="T7" fmla="*/ 10967 h 21600"/>
                <a:gd name="T8" fmla="*/ 9918 w 21600"/>
                <a:gd name="T9" fmla="*/ 36 h 21600"/>
                <a:gd name="T10" fmla="*/ 24152 w 21600"/>
                <a:gd name="T11" fmla="*/ 8809 h 21600"/>
                <a:gd name="T12" fmla="*/ 21879 w 21600"/>
                <a:gd name="T13" fmla="*/ 11877 h 21600"/>
                <a:gd name="T14" fmla="*/ 18811 w 21600"/>
                <a:gd name="T15" fmla="*/ 960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481" y="9207"/>
                  </a:moveTo>
                  <a:cubicBezTo>
                    <a:pt x="20693" y="3916"/>
                    <a:pt x="16149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55"/>
                    <a:pt x="0" y="10911"/>
                    <a:pt x="1" y="10967"/>
                  </a:cubicBezTo>
                  <a:cubicBezTo>
                    <a:pt x="0" y="10911"/>
                    <a:pt x="0" y="1085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149" y="-1"/>
                    <a:pt x="20693" y="3916"/>
                    <a:pt x="21481" y="9207"/>
                  </a:cubicBezTo>
                  <a:lnTo>
                    <a:pt x="24152" y="8809"/>
                  </a:lnTo>
                  <a:lnTo>
                    <a:pt x="21879" y="11877"/>
                  </a:lnTo>
                  <a:lnTo>
                    <a:pt x="18811" y="9605"/>
                  </a:lnTo>
                  <a:lnTo>
                    <a:pt x="21481" y="9207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 rot="-1059950">
              <a:off x="5403" y="11174"/>
              <a:ext cx="804" cy="1112"/>
            </a:xfrm>
            <a:custGeom>
              <a:avLst/>
              <a:gdLst>
                <a:gd name="G0" fmla="+- 604775 0 0"/>
                <a:gd name="G1" fmla="+- -11652592 0 0"/>
                <a:gd name="G2" fmla="+- 604775 0 -11652592"/>
                <a:gd name="G3" fmla="+- 10800 0 0"/>
                <a:gd name="G4" fmla="+- 0 0 60477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11652592"/>
                <a:gd name="G10" fmla="+- 10800 0 2700"/>
                <a:gd name="G11" fmla="cos G10 604775"/>
                <a:gd name="G12" fmla="sin G10 604775"/>
                <a:gd name="G13" fmla="cos 13500 604775"/>
                <a:gd name="G14" fmla="sin 13500 604775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604775"/>
                <a:gd name="G22" fmla="sin G20 604775"/>
                <a:gd name="G23" fmla="+- G21 10800 0"/>
                <a:gd name="G24" fmla="+- G12 G23 G22"/>
                <a:gd name="G25" fmla="+- G22 G23 G11"/>
                <a:gd name="G26" fmla="cos 10800 604775"/>
                <a:gd name="G27" fmla="sin 10800 604775"/>
                <a:gd name="G28" fmla="cos 10800 604775"/>
                <a:gd name="G29" fmla="sin 10800 60477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652592"/>
                <a:gd name="G36" fmla="sin G34 -11652592"/>
                <a:gd name="G37" fmla="+/ -11652592 60477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874 w 21600"/>
                <a:gd name="T5" fmla="*/ 53 h 21600"/>
                <a:gd name="T6" fmla="*/ 7 w 21600"/>
                <a:gd name="T7" fmla="*/ 10386 h 21600"/>
                <a:gd name="T8" fmla="*/ 11874 w 21600"/>
                <a:gd name="T9" fmla="*/ 53 h 21600"/>
                <a:gd name="T10" fmla="*/ 24125 w 21600"/>
                <a:gd name="T11" fmla="*/ 12964 h 21600"/>
                <a:gd name="T12" fmla="*/ 21027 w 21600"/>
                <a:gd name="T13" fmla="*/ 15196 h 21600"/>
                <a:gd name="T14" fmla="*/ 18795 w 21600"/>
                <a:gd name="T15" fmla="*/ 1209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460" y="12531"/>
                  </a:moveTo>
                  <a:cubicBezTo>
                    <a:pt x="21553" y="11959"/>
                    <a:pt x="21600" y="1138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996" y="-1"/>
                    <a:pt x="230" y="4586"/>
                    <a:pt x="7" y="10386"/>
                  </a:cubicBezTo>
                  <a:cubicBezTo>
                    <a:pt x="230" y="4586"/>
                    <a:pt x="499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380"/>
                    <a:pt x="21553" y="11959"/>
                    <a:pt x="21460" y="12531"/>
                  </a:cubicBezTo>
                  <a:lnTo>
                    <a:pt x="24125" y="12964"/>
                  </a:lnTo>
                  <a:lnTo>
                    <a:pt x="21027" y="15196"/>
                  </a:lnTo>
                  <a:lnTo>
                    <a:pt x="18795" y="12098"/>
                  </a:lnTo>
                  <a:lnTo>
                    <a:pt x="21460" y="125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 rot="-345041">
              <a:off x="3238" y="11175"/>
              <a:ext cx="804" cy="925"/>
            </a:xfrm>
            <a:custGeom>
              <a:avLst/>
              <a:gdLst>
                <a:gd name="G0" fmla="+- 340777 0 0"/>
                <a:gd name="G1" fmla="+- 11119683 0 0"/>
                <a:gd name="G2" fmla="+- 340777 0 11119683"/>
                <a:gd name="G3" fmla="+- 10800 0 0"/>
                <a:gd name="G4" fmla="+- 0 0 34077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11119683"/>
                <a:gd name="G10" fmla="+- 10800 0 2700"/>
                <a:gd name="G11" fmla="cos G10 340777"/>
                <a:gd name="G12" fmla="sin G10 340777"/>
                <a:gd name="G13" fmla="cos 13500 340777"/>
                <a:gd name="G14" fmla="sin 13500 340777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340777"/>
                <a:gd name="G22" fmla="sin G20 340777"/>
                <a:gd name="G23" fmla="+- G21 10800 0"/>
                <a:gd name="G24" fmla="+- G12 G23 G22"/>
                <a:gd name="G25" fmla="+- G22 G23 G11"/>
                <a:gd name="G26" fmla="cos 10800 340777"/>
                <a:gd name="G27" fmla="sin 10800 340777"/>
                <a:gd name="G28" fmla="cos 10800 340777"/>
                <a:gd name="G29" fmla="sin 10800 34077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1119683"/>
                <a:gd name="G36" fmla="sin G34 11119683"/>
                <a:gd name="G37" fmla="+/ 11119683 34077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316 w 21600"/>
                <a:gd name="T5" fmla="*/ 10 h 21600"/>
                <a:gd name="T6" fmla="*/ 174 w 21600"/>
                <a:gd name="T7" fmla="*/ 12736 h 21600"/>
                <a:gd name="T8" fmla="*/ 10316 w 21600"/>
                <a:gd name="T9" fmla="*/ 10 h 21600"/>
                <a:gd name="T10" fmla="*/ 24244 w 21600"/>
                <a:gd name="T11" fmla="*/ 12023 h 21600"/>
                <a:gd name="T12" fmla="*/ 21311 w 21600"/>
                <a:gd name="T13" fmla="*/ 14467 h 21600"/>
                <a:gd name="T14" fmla="*/ 18866 w 21600"/>
                <a:gd name="T15" fmla="*/ 1153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555" y="11778"/>
                  </a:moveTo>
                  <a:cubicBezTo>
                    <a:pt x="21585" y="11453"/>
                    <a:pt x="21600" y="1112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49"/>
                    <a:pt x="58" y="12097"/>
                    <a:pt x="174" y="12736"/>
                  </a:cubicBezTo>
                  <a:cubicBezTo>
                    <a:pt x="58" y="12097"/>
                    <a:pt x="0" y="11449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126"/>
                    <a:pt x="21585" y="11453"/>
                    <a:pt x="21555" y="11778"/>
                  </a:cubicBezTo>
                  <a:lnTo>
                    <a:pt x="24244" y="12023"/>
                  </a:lnTo>
                  <a:lnTo>
                    <a:pt x="21311" y="14467"/>
                  </a:lnTo>
                  <a:lnTo>
                    <a:pt x="18866" y="11534"/>
                  </a:lnTo>
                  <a:lnTo>
                    <a:pt x="21555" y="117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Schemat </a:t>
            </a:r>
            <a:r>
              <a:rPr lang="pl-PL" altLang="pl-PL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Hornera</a:t>
            </a:r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- ćwiczenie</a:t>
            </a:r>
            <a:endParaRPr lang="pl-PL" altLang="pl-PL" sz="28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3CCA7-EB42-47BF-B73D-B1BAD9C50D67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z="24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309562" y="908050"/>
            <a:ext cx="613464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charset="0"/>
              <a:buNone/>
              <a:defRPr/>
            </a:pPr>
            <a:endParaRPr lang="pl-PL" altLang="pl-PL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pl-PL" altLang="pl-PL" sz="2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pl-PL" altLang="pl-PL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6093296"/>
          </a:xfrm>
        </p:spPr>
        <p:txBody>
          <a:bodyPr/>
          <a:lstStyle/>
          <a:p>
            <a:pPr>
              <a:buNone/>
            </a:pPr>
            <a:r>
              <a:rPr lang="pl-PL" sz="2800" b="1" dirty="0" smtClean="0"/>
              <a:t>Dzielenie wielomianu kaskadowo</a:t>
            </a:r>
          </a:p>
          <a:p>
            <a:pPr>
              <a:buNone/>
            </a:pPr>
            <a:r>
              <a:rPr lang="pl-PL" sz="2800" i="1" dirty="0" smtClean="0"/>
              <a:t>W(x)=x</a:t>
            </a:r>
            <a:r>
              <a:rPr lang="pl-PL" sz="2800" i="1" baseline="30000" dirty="0" smtClean="0"/>
              <a:t>3</a:t>
            </a:r>
            <a:r>
              <a:rPr lang="pl-PL" sz="2800" i="1" dirty="0" smtClean="0"/>
              <a:t>-4x</a:t>
            </a:r>
            <a:r>
              <a:rPr lang="pl-PL" sz="2800" i="1" baseline="30000" dirty="0" smtClean="0"/>
              <a:t>2</a:t>
            </a:r>
            <a:r>
              <a:rPr lang="pl-PL" sz="2800" i="1" dirty="0" smtClean="0"/>
              <a:t>-5x-2 przez (x-1);(x-2); (x-1)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Ten sam wielomian podzielony przez: </a:t>
            </a:r>
            <a:r>
              <a:rPr lang="pl-PL" sz="2800" i="1" dirty="0" smtClean="0"/>
              <a:t>(x-2);(x-1);(</a:t>
            </a:r>
            <a:r>
              <a:rPr lang="pl-PL" sz="2800" i="1" dirty="0" err="1" smtClean="0"/>
              <a:t>x-1</a:t>
            </a:r>
            <a:r>
              <a:rPr lang="pl-PL" sz="2800" i="1" dirty="0" smtClean="0"/>
              <a:t>)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1800" dirty="0" smtClean="0"/>
              <a:t>Wnioski:</a:t>
            </a:r>
            <a:r>
              <a:rPr lang="pl-PL" sz="1800" b="1" dirty="0" smtClean="0"/>
              <a:t> </a:t>
            </a:r>
          </a:p>
          <a:p>
            <a:r>
              <a:rPr lang="pl-PL" sz="1600" b="1" dirty="0" smtClean="0"/>
              <a:t>kolejność </a:t>
            </a:r>
            <a:r>
              <a:rPr lang="pl-PL" sz="1600" b="1" dirty="0" smtClean="0"/>
              <a:t>przez jakie dzielimy jest nie istotna (czyli kolejność wypisywania pierwiastków jest dowolna)</a:t>
            </a:r>
            <a:endParaRPr lang="pl-PL" sz="1600" dirty="0" smtClean="0"/>
          </a:p>
          <a:p>
            <a:r>
              <a:rPr lang="pl-PL" sz="1600" b="1" dirty="0" smtClean="0"/>
              <a:t>zawsze </a:t>
            </a:r>
            <a:r>
              <a:rPr lang="pl-PL" sz="1600" b="1" dirty="0" smtClean="0"/>
              <a:t>ostatni wielomian stopnia zerowego  to :1 (ostatni wiersz 1  0 )</a:t>
            </a:r>
            <a:endParaRPr lang="pl-PL" sz="16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755576" y="1844824"/>
          <a:ext cx="4476330" cy="1115940"/>
        </p:xfrm>
        <a:graphic>
          <a:graphicData uri="http://schemas.openxmlformats.org/drawingml/2006/table">
            <a:tbl>
              <a:tblPr/>
              <a:tblGrid>
                <a:gridCol w="895266"/>
                <a:gridCol w="895266"/>
                <a:gridCol w="895266"/>
                <a:gridCol w="895266"/>
                <a:gridCol w="895266"/>
              </a:tblGrid>
              <a:tr h="2789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 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-4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5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-2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-3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CE"/>
                          <a:ea typeface="Times New Roman"/>
                        </a:rPr>
                        <a:t>2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CE"/>
                          <a:ea typeface="Times New Roman"/>
                        </a:rPr>
                        <a:t>0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2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-1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0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CE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CE"/>
                          <a:ea typeface="Times New Roman"/>
                        </a:rPr>
                        <a:t>0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683569" y="3861048"/>
          <a:ext cx="4536505" cy="1224136"/>
        </p:xfrm>
        <a:graphic>
          <a:graphicData uri="http://schemas.openxmlformats.org/drawingml/2006/table">
            <a:tbl>
              <a:tblPr/>
              <a:tblGrid>
                <a:gridCol w="907301"/>
                <a:gridCol w="907301"/>
                <a:gridCol w="907301"/>
                <a:gridCol w="907301"/>
                <a:gridCol w="907301"/>
              </a:tblGrid>
              <a:tr h="306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 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CE"/>
                          <a:ea typeface="Times New Roman"/>
                        </a:rPr>
                        <a:t>-4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5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-2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2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-2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CE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CE"/>
                          <a:ea typeface="Times New Roman"/>
                        </a:rPr>
                        <a:t>0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CE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CE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-1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CE"/>
                          <a:ea typeface="Times New Roman"/>
                        </a:rPr>
                        <a:t>0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CE"/>
                          <a:ea typeface="Times New Roman"/>
                        </a:rPr>
                        <a:t>1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CE"/>
                          <a:ea typeface="Times New Roman"/>
                        </a:rPr>
                        <a:t>0</a:t>
                      </a:r>
                      <a:endParaRPr lang="pl-P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alt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Schemat Hornera - zadanie</a:t>
            </a: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3CCA7-EB42-47BF-B73D-B1BAD9C50D67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z="24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309562" y="908050"/>
            <a:ext cx="613464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charset="0"/>
              <a:buNone/>
              <a:defRPr/>
            </a:pPr>
            <a:endParaRPr lang="pl-PL" altLang="pl-PL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pl-PL" altLang="pl-PL" sz="2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pl-PL" altLang="pl-PL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3312368"/>
          </a:xfrm>
        </p:spPr>
        <p:txBody>
          <a:bodyPr/>
          <a:lstStyle/>
          <a:p>
            <a:pPr>
              <a:buNone/>
            </a:pPr>
            <a:r>
              <a:rPr lang="pl-PL" sz="2800" b="1" dirty="0" smtClean="0"/>
              <a:t>Odwróćmy teraz problem : mamy n pierwiastków (dla ułatwienia całkowitych) wielomianu </a:t>
            </a:r>
            <a:r>
              <a:rPr lang="pl-PL" sz="2800" b="1" dirty="0" err="1" smtClean="0"/>
              <a:t>n-tego</a:t>
            </a:r>
            <a:r>
              <a:rPr lang="pl-PL" sz="2800" b="1" dirty="0" smtClean="0"/>
              <a:t> stopnia i chcemy otrzymać </a:t>
            </a:r>
            <a:r>
              <a:rPr lang="pl-PL" sz="2800" b="1" i="1" dirty="0" smtClean="0"/>
              <a:t>n + 1 </a:t>
            </a:r>
            <a:r>
              <a:rPr lang="pl-PL" sz="2800" b="1" dirty="0" smtClean="0"/>
              <a:t>współczynników wielomianu </a:t>
            </a:r>
            <a:r>
              <a:rPr lang="pl-PL" sz="2800" b="1" i="1" dirty="0" smtClean="0"/>
              <a:t>W(x)</a:t>
            </a:r>
            <a:r>
              <a:rPr lang="pl-PL" sz="2800" b="1" dirty="0" smtClean="0"/>
              <a:t> gdzie </a:t>
            </a:r>
            <a:r>
              <a:rPr lang="pl-PL" sz="2800" b="1" i="1" dirty="0" smtClean="0"/>
              <a:t>a</a:t>
            </a:r>
            <a:r>
              <a:rPr lang="pl-PL" sz="2800" b="1" i="1" baseline="-25000" dirty="0" smtClean="0"/>
              <a:t>n </a:t>
            </a:r>
            <a:r>
              <a:rPr lang="pl-PL" sz="2800" b="1" i="1" dirty="0" smtClean="0"/>
              <a:t>= 1 </a:t>
            </a:r>
            <a:endParaRPr lang="pl-PL" sz="2800" i="1" dirty="0" smtClean="0"/>
          </a:p>
          <a:p>
            <a:pPr>
              <a:buNone/>
            </a:pPr>
            <a:r>
              <a:rPr lang="pl-PL" sz="2800" dirty="0" smtClean="0"/>
              <a:t>Mamy dane pierwiastki wielomianu </a:t>
            </a:r>
            <a:r>
              <a:rPr lang="pl-PL" sz="2800" i="1" dirty="0" smtClean="0"/>
              <a:t>W(x</a:t>
            </a:r>
            <a:r>
              <a:rPr lang="pl-PL" sz="2800" i="1" dirty="0" smtClean="0"/>
              <a:t>) </a:t>
            </a:r>
            <a:r>
              <a:rPr lang="pl-PL" sz="2800" dirty="0" smtClean="0"/>
              <a:t>stopnia </a:t>
            </a:r>
            <a:r>
              <a:rPr lang="pl-PL" sz="2800" dirty="0" smtClean="0"/>
              <a:t>5:</a:t>
            </a:r>
          </a:p>
          <a:p>
            <a:pPr>
              <a:buNone/>
            </a:pPr>
            <a:r>
              <a:rPr lang="pl-PL" sz="2800" dirty="0" smtClean="0"/>
              <a:t>2;-3;1;-1;-2, chcemy otrzymać współczynniki tego wielomianu. </a:t>
            </a:r>
            <a:r>
              <a:rPr lang="pl-PL" sz="1600" i="1" dirty="0" smtClean="0"/>
              <a:t>(ostatni wiersz jest rozwiązaniem)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331640" y="4293096"/>
          <a:ext cx="5688629" cy="1728192"/>
        </p:xfrm>
        <a:graphic>
          <a:graphicData uri="http://schemas.openxmlformats.org/drawingml/2006/table">
            <a:tbl>
              <a:tblPr/>
              <a:tblGrid>
                <a:gridCol w="904153"/>
                <a:gridCol w="263711"/>
                <a:gridCol w="904153"/>
                <a:gridCol w="904153"/>
                <a:gridCol w="904153"/>
                <a:gridCol w="904153"/>
                <a:gridCol w="904153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CE"/>
                          <a:ea typeface="Times New Roman"/>
                        </a:rPr>
                        <a:t>2</a:t>
                      </a:r>
                      <a:endParaRPr lang="pl-PL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0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CE"/>
                          <a:ea typeface="Times New Roman"/>
                        </a:rPr>
                        <a:t>-3</a:t>
                      </a:r>
                      <a:endParaRPr lang="pl-PL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-2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CE"/>
                          <a:ea typeface="Times New Roman"/>
                        </a:rPr>
                        <a:t>1</a:t>
                      </a:r>
                      <a:endParaRPr lang="pl-PL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1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-6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0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CE"/>
                          <a:ea typeface="Times New Roman"/>
                        </a:rPr>
                        <a:t>-1</a:t>
                      </a:r>
                      <a:endParaRPr lang="pl-PL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-7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6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0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0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CE"/>
                          <a:ea typeface="Times New Roman"/>
                        </a:rPr>
                        <a:t>-2</a:t>
                      </a:r>
                      <a:endParaRPr lang="pl-PL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-7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CE"/>
                          <a:ea typeface="Times New Roman"/>
                        </a:rPr>
                        <a:t>-1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6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CE"/>
                          <a:ea typeface="Times New Roman"/>
                        </a:rPr>
                        <a:t>0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CE"/>
                          <a:ea typeface="Times New Roman"/>
                        </a:rPr>
                        <a:t> </a:t>
                      </a:r>
                      <a:endParaRPr lang="pl-PL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 CE"/>
                          <a:ea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 CE"/>
                          <a:ea typeface="Times New Roman"/>
                        </a:rPr>
                        <a:t>3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 CE"/>
                          <a:ea typeface="Times New Roman"/>
                        </a:rPr>
                        <a:t>-5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 CE"/>
                          <a:ea typeface="Times New Roman"/>
                        </a:rPr>
                        <a:t>-15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 CE"/>
                          <a:ea typeface="Times New Roman"/>
                        </a:rPr>
                        <a:t>4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 CE"/>
                          <a:ea typeface="Times New Roman"/>
                        </a:rPr>
                        <a:t>12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471</Words>
  <Application>Microsoft Office PowerPoint</Application>
  <PresentationFormat>Pokaz na ekranie (4:3)</PresentationFormat>
  <Paragraphs>215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Treści multimedialne - kodowanie, przetwarzanie, prezentacja  Odtwarzanie treści multimedialnych</vt:lpstr>
      <vt:lpstr>    Schemat Hornera   Autorzy: Iwona i Ireneusz Bujnowscy      </vt:lpstr>
      <vt:lpstr>Schemat Hornera</vt:lpstr>
      <vt:lpstr>Schemat Hornera</vt:lpstr>
      <vt:lpstr>Schemat Hornera przykład</vt:lpstr>
      <vt:lpstr>Schemat Hornera - ćwiczenie</vt:lpstr>
      <vt:lpstr>Schemat Hornera - zadanie</vt:lpstr>
      <vt:lpstr>Slajd 8</vt:lpstr>
    </vt:vector>
  </TitlesOfParts>
  <Company>WWSI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Daniel</dc:creator>
  <cp:lastModifiedBy> </cp:lastModifiedBy>
  <cp:revision>82</cp:revision>
  <dcterms:created xsi:type="dcterms:W3CDTF">2009-06-29T13:15:16Z</dcterms:created>
  <dcterms:modified xsi:type="dcterms:W3CDTF">2014-04-24T13:13:38Z</dcterms:modified>
</cp:coreProperties>
</file>