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8" r:id="rId2"/>
    <p:sldId id="269" r:id="rId3"/>
    <p:sldId id="270" r:id="rId4"/>
    <p:sldId id="271" r:id="rId5"/>
    <p:sldId id="272" r:id="rId6"/>
    <p:sldId id="275" r:id="rId7"/>
    <p:sldId id="276" r:id="rId8"/>
    <p:sldId id="277" r:id="rId9"/>
    <p:sldId id="278" r:id="rId10"/>
    <p:sldId id="279" r:id="rId11"/>
    <p:sldId id="281" r:id="rId12"/>
    <p:sldId id="282" r:id="rId13"/>
    <p:sldId id="283" r:id="rId14"/>
    <p:sldId id="285" r:id="rId15"/>
    <p:sldId id="286" r:id="rId16"/>
    <p:sldId id="287" r:id="rId17"/>
    <p:sldId id="288" r:id="rId18"/>
    <p:sldId id="290" r:id="rId19"/>
    <p:sldId id="291" r:id="rId20"/>
    <p:sldId id="267" r:id="rId21"/>
    <p:sldId id="274" r:id="rId22"/>
    <p:sldId id="280" r:id="rId23"/>
    <p:sldId id="284" r:id="rId24"/>
    <p:sldId id="289" r:id="rId25"/>
    <p:sldId id="292" r:id="rId2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8" end="23"/>
    <p:penClr>
      <a:srgbClr val="660033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08D"/>
    <a:srgbClr val="FFFFFF"/>
    <a:srgbClr val="660033"/>
    <a:srgbClr val="CCFFCC"/>
    <a:srgbClr val="CCFF66"/>
    <a:srgbClr val="6600CC"/>
    <a:srgbClr val="9933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35" autoAdjust="0"/>
    <p:restoredTop sz="94660" autoAdjust="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2160"/>
        <p:guide pos="47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3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F1DBC24-83F9-44C4-AFF6-0EADD23484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125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82296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Nowy slajd</a:t>
            </a:r>
          </a:p>
        </p:txBody>
      </p:sp>
      <p:sp>
        <p:nvSpPr>
          <p:cNvPr id="2355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Bookman Old Styl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Bookman Old Styl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Bookman Old Styl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Bookman Old Styl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4" Type="http://schemas.openxmlformats.org/officeDocument/2006/relationships/slide" Target="slide20.xml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6.wmf"/><Relationship Id="rId5" Type="http://schemas.openxmlformats.org/officeDocument/2006/relationships/image" Target="../media/image25.wmf"/><Relationship Id="rId10" Type="http://schemas.openxmlformats.org/officeDocument/2006/relationships/slide" Target="slide21.xml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2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0.bin"/><Relationship Id="rId3" Type="http://schemas.openxmlformats.org/officeDocument/2006/relationships/image" Target="../media/image33.png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png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35.png"/><Relationship Id="rId15" Type="http://schemas.openxmlformats.org/officeDocument/2006/relationships/slide" Target="slide11.xml"/><Relationship Id="rId10" Type="http://schemas.openxmlformats.org/officeDocument/2006/relationships/image" Target="../media/image30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6.wmf"/><Relationship Id="rId3" Type="http://schemas.openxmlformats.org/officeDocument/2006/relationships/image" Target="../media/image40.png"/><Relationship Id="rId7" Type="http://schemas.openxmlformats.org/officeDocument/2006/relationships/oleObject" Target="../embeddings/oleObject32.bin"/><Relationship Id="rId12" Type="http://schemas.openxmlformats.org/officeDocument/2006/relationships/slide" Target="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png"/><Relationship Id="rId11" Type="http://schemas.openxmlformats.org/officeDocument/2006/relationships/image" Target="../media/image39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oleObject" Target="../embeddings/oleObject34.bin"/><Relationship Id="rId7" Type="http://schemas.openxmlformats.org/officeDocument/2006/relationships/image" Target="../media/image2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2.bin"/><Relationship Id="rId18" Type="http://schemas.openxmlformats.org/officeDocument/2006/relationships/slide" Target="slide16.xml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28.g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6.wmf"/><Relationship Id="rId11" Type="http://schemas.openxmlformats.org/officeDocument/2006/relationships/image" Target="../media/image48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40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oleObject" Target="../embeddings/oleObject44.bin"/><Relationship Id="rId7" Type="http://schemas.openxmlformats.org/officeDocument/2006/relationships/image" Target="../media/image2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image" Target="../media/image5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slide" Target="slide20.xml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gif"/><Relationship Id="rId13" Type="http://schemas.openxmlformats.org/officeDocument/2006/relationships/image" Target="../media/image59.png"/><Relationship Id="rId3" Type="http://schemas.openxmlformats.org/officeDocument/2006/relationships/audio" Target="../media/audio1.wav"/><Relationship Id="rId7" Type="http://schemas.openxmlformats.org/officeDocument/2006/relationships/slide" Target="slide1.xml"/><Relationship Id="rId12" Type="http://schemas.openxmlformats.org/officeDocument/2006/relationships/slide" Target="slide5.xml"/><Relationship Id="rId2" Type="http://schemas.openxmlformats.org/officeDocument/2006/relationships/tags" Target="../tags/tag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7.wmf"/><Relationship Id="rId11" Type="http://schemas.openxmlformats.org/officeDocument/2006/relationships/slide" Target="slide4.xml"/><Relationship Id="rId5" Type="http://schemas.openxmlformats.org/officeDocument/2006/relationships/oleObject" Target="../embeddings/oleObject49.bin"/><Relationship Id="rId10" Type="http://schemas.openxmlformats.org/officeDocument/2006/relationships/slide" Target="slide3.xml"/><Relationship Id="rId4" Type="http://schemas.openxmlformats.org/officeDocument/2006/relationships/slideLayout" Target="../slideLayouts/slideLayout2.xml"/><Relationship Id="rId9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gif"/><Relationship Id="rId13" Type="http://schemas.openxmlformats.org/officeDocument/2006/relationships/slide" Target="slide10.xml"/><Relationship Id="rId3" Type="http://schemas.openxmlformats.org/officeDocument/2006/relationships/audio" Target="../media/audio2.wav"/><Relationship Id="rId7" Type="http://schemas.openxmlformats.org/officeDocument/2006/relationships/slide" Target="slide1.xml"/><Relationship Id="rId12" Type="http://schemas.openxmlformats.org/officeDocument/2006/relationships/slide" Target="slide9.xml"/><Relationship Id="rId2" Type="http://schemas.openxmlformats.org/officeDocument/2006/relationships/tags" Target="../tags/tag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0.wmf"/><Relationship Id="rId11" Type="http://schemas.openxmlformats.org/officeDocument/2006/relationships/slide" Target="slide8.xml"/><Relationship Id="rId5" Type="http://schemas.openxmlformats.org/officeDocument/2006/relationships/oleObject" Target="../embeddings/oleObject50.bin"/><Relationship Id="rId10" Type="http://schemas.openxmlformats.org/officeDocument/2006/relationships/slide" Target="slide7.xml"/><Relationship Id="rId4" Type="http://schemas.openxmlformats.org/officeDocument/2006/relationships/slideLayout" Target="../slideLayouts/slideLayout2.xml"/><Relationship Id="rId9" Type="http://schemas.openxmlformats.org/officeDocument/2006/relationships/slide" Target="slide6.xml"/><Relationship Id="rId14" Type="http://schemas.openxmlformats.org/officeDocument/2006/relationships/image" Target="../media/image5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gif"/><Relationship Id="rId3" Type="http://schemas.openxmlformats.org/officeDocument/2006/relationships/oleObject" Target="../embeddings/oleObject51.bin"/><Relationship Id="rId7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2.wmf"/><Relationship Id="rId5" Type="http://schemas.openxmlformats.org/officeDocument/2006/relationships/slide" Target="slide11.xml"/><Relationship Id="rId4" Type="http://schemas.openxmlformats.org/officeDocument/2006/relationships/image" Target="../media/image6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gif"/><Relationship Id="rId3" Type="http://schemas.openxmlformats.org/officeDocument/2006/relationships/oleObject" Target="../embeddings/oleObject52.bin"/><Relationship Id="rId7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2.wmf"/><Relationship Id="rId5" Type="http://schemas.openxmlformats.org/officeDocument/2006/relationships/slide" Target="slide14.xml"/><Relationship Id="rId4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6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4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4" Type="http://schemas.openxmlformats.org/officeDocument/2006/relationships/slide" Target="slide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7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6.wmf"/><Relationship Id="rId5" Type="http://schemas.openxmlformats.org/officeDocument/2006/relationships/image" Target="../media/image16.wmf"/><Relationship Id="rId10" Type="http://schemas.openxmlformats.org/officeDocument/2006/relationships/slide" Target="slide21.xml"/><Relationship Id="rId4" Type="http://schemas.openxmlformats.org/officeDocument/2006/relationships/oleObject" Target="../embeddings/oleObject10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9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6.wmf"/><Relationship Id="rId5" Type="http://schemas.openxmlformats.org/officeDocument/2006/relationships/image" Target="../media/image18.wmf"/><Relationship Id="rId10" Type="http://schemas.openxmlformats.org/officeDocument/2006/relationships/slide" Target="slide21.xml"/><Relationship Id="rId4" Type="http://schemas.openxmlformats.org/officeDocument/2006/relationships/oleObject" Target="../embeddings/oleObject13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1.wmf"/><Relationship Id="rId12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4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0.wmf"/><Relationship Id="rId9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6.wmf"/><Relationship Id="rId5" Type="http://schemas.openxmlformats.org/officeDocument/2006/relationships/image" Target="../media/image23.wmf"/><Relationship Id="rId10" Type="http://schemas.openxmlformats.org/officeDocument/2006/relationships/slide" Target="slide21.xml"/><Relationship Id="rId4" Type="http://schemas.openxmlformats.org/officeDocument/2006/relationships/oleObject" Target="../embeddings/oleObject20.bin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3600" i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l-PL" smtClean="0"/>
          </a:p>
        </p:txBody>
      </p:sp>
      <p:pic>
        <p:nvPicPr>
          <p:cNvPr id="1031" name="Picture 4" descr="w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71500"/>
            <a:ext cx="7848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BD05011_">
            <a:hlinkClick r:id="rId4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4102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838200" y="4591050"/>
          <a:ext cx="36433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ównanie" r:id="rId6" imgW="1015920" imgH="228600" progId="Equation.3">
                  <p:embed/>
                </p:oleObj>
              </mc:Choice>
              <mc:Fallback>
                <p:oleObj name="Równanie" r:id="rId6" imgW="10159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91050"/>
                        <a:ext cx="3643313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8001000" y="3352800"/>
          <a:ext cx="3937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ównanie" r:id="rId8" imgW="177480" imgH="164880" progId="Equation.3">
                  <p:embed/>
                </p:oleObj>
              </mc:Choice>
              <mc:Fallback>
                <p:oleObj name="Równanie" r:id="rId8" imgW="1774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352800"/>
                        <a:ext cx="39370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4648200" y="533400"/>
          <a:ext cx="392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ównanie" r:id="rId10" imgW="139680" imgH="164880" progId="Equation.3">
                  <p:embed/>
                </p:oleObj>
              </mc:Choice>
              <mc:Fallback>
                <p:oleObj name="Równanie" r:id="rId10" imgW="13968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33400"/>
                        <a:ext cx="392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0247" name="Picture 4" descr="w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77724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685800" y="914400"/>
          <a:ext cx="32766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Równanie" r:id="rId4" imgW="1244520" imgH="279360" progId="Equation.3">
                  <p:embed/>
                </p:oleObj>
              </mc:Choice>
              <mc:Fallback>
                <p:oleObj name="Równanie" r:id="rId4" imgW="124452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3276600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4038600" y="685800"/>
          <a:ext cx="387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Równanie" r:id="rId6" imgW="139680" imgH="164880" progId="Equation.3">
                  <p:embed/>
                </p:oleObj>
              </mc:Choice>
              <mc:Fallback>
                <p:oleObj name="Równanie" r:id="rId6" imgW="13968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85800"/>
                        <a:ext cx="3873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7848600" y="3597275"/>
          <a:ext cx="4699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Równanie" r:id="rId8" imgW="177480" imgH="164880" progId="Equation.3">
                  <p:embed/>
                </p:oleObj>
              </mc:Choice>
              <mc:Fallback>
                <p:oleObj name="Równanie" r:id="rId8" imgW="17748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597275"/>
                        <a:ext cx="4699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4" name="Picture 8" descr="BD05011_">
            <a:hlinkClick r:id="rId10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0" y="54102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620688"/>
            <a:ext cx="7010400" cy="86409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l-PL" sz="2400" b="1" dirty="0" smtClean="0"/>
              <a:t>	Aby sporządzić wykres danej funkcji utwórz kolejno wykresy następujących funkcji</a:t>
            </a:r>
            <a:r>
              <a:rPr lang="pl-PL" b="1" dirty="0" smtClean="0"/>
              <a:t>:</a:t>
            </a:r>
          </a:p>
          <a:p>
            <a:pPr marL="609600" indent="-609600" eaLnBrk="1" hangingPunct="1">
              <a:buFontTx/>
              <a:buNone/>
            </a:pPr>
            <a:endParaRPr lang="pl-PL" b="1" dirty="0" smtClean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820738" y="1787525"/>
          <a:ext cx="4476750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Równanie" r:id="rId3" imgW="2158920" imgH="2209680" progId="Equation.3">
                  <p:embed/>
                </p:oleObj>
              </mc:Choice>
              <mc:Fallback>
                <p:oleObj name="Równanie" r:id="rId3" imgW="2158920" imgH="220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1787525"/>
                        <a:ext cx="4476750" cy="457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86400" y="2667000"/>
            <a:ext cx="1804988" cy="2886075"/>
            <a:chOff x="3456" y="1680"/>
            <a:chExt cx="1137" cy="1818"/>
          </a:xfrm>
        </p:grpSpPr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3456" y="1680"/>
              <a:ext cx="1137" cy="33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 b="1" dirty="0">
                  <a:solidFill>
                    <a:schemeClr val="bg1"/>
                  </a:solidFill>
                  <a:effectLst/>
                  <a:hlinkClick r:id="rId5" action="ppaction://hlinksldjump"/>
                </a:rPr>
                <a:t>Sprawdź, czy dobrze</a:t>
              </a:r>
            </a:p>
            <a:p>
              <a:pPr>
                <a:defRPr/>
              </a:pPr>
              <a:r>
                <a:rPr lang="pl-PL" sz="1400" b="1" dirty="0">
                  <a:solidFill>
                    <a:schemeClr val="bg1"/>
                  </a:solidFill>
                  <a:effectLst/>
                  <a:hlinkClick r:id="rId5" action="ppaction://hlinksldjump"/>
                </a:rPr>
                <a:t>narysowałeś wykresy</a:t>
              </a:r>
              <a:endParaRPr lang="pl-PL" sz="14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3456" y="3168"/>
              <a:ext cx="1137" cy="33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 b="1" dirty="0">
                  <a:solidFill>
                    <a:schemeClr val="bg1"/>
                  </a:solidFill>
                  <a:effectLst/>
                  <a:hlinkClick r:id="rId6" action="ppaction://hlinksldjump"/>
                </a:rPr>
                <a:t>Sprawdź, czy dobrze</a:t>
              </a:r>
            </a:p>
            <a:p>
              <a:pPr>
                <a:defRPr/>
              </a:pPr>
              <a:r>
                <a:rPr lang="pl-PL" sz="1400" b="1" dirty="0">
                  <a:solidFill>
                    <a:schemeClr val="bg1"/>
                  </a:solidFill>
                  <a:effectLst/>
                  <a:hlinkClick r:id="rId6" action="ppaction://hlinksldjump"/>
                </a:rPr>
                <a:t>narysowałeś wykresy</a:t>
              </a:r>
              <a:endParaRPr lang="pl-PL" sz="1400" b="1" dirty="0">
                <a:solidFill>
                  <a:schemeClr val="bg1"/>
                </a:solidFill>
                <a:effectLst/>
              </a:endParaRPr>
            </a:p>
          </p:txBody>
        </p:sp>
      </p:grpSp>
      <p:pic>
        <p:nvPicPr>
          <p:cNvPr id="11269" name="Picture 11" descr="ANIM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71132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767676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w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41148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 descr="w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0"/>
            <a:ext cx="411480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w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581400"/>
            <a:ext cx="4114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w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3581400"/>
            <a:ext cx="4121150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895600" y="198120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Równanie" r:id="rId7" imgW="431640" imgH="228600" progId="Equation.3">
                  <p:embed/>
                </p:oleObj>
              </mc:Choice>
              <mc:Fallback>
                <p:oleObj name="Równanie" r:id="rId7" imgW="431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81200"/>
                        <a:ext cx="1295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6705600" y="2286000"/>
          <a:ext cx="21336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Równanie" r:id="rId9" imgW="939600" imgH="241200" progId="Equation.3">
                  <p:embed/>
                </p:oleObj>
              </mc:Choice>
              <mc:Fallback>
                <p:oleObj name="Równanie" r:id="rId9" imgW="9396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86000"/>
                        <a:ext cx="213360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2057400" y="5715000"/>
          <a:ext cx="22860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Równanie" r:id="rId11" imgW="990360" imgH="304560" progId="Equation.3">
                  <p:embed/>
                </p:oleObj>
              </mc:Choice>
              <mc:Fallback>
                <p:oleObj name="Równanie" r:id="rId11" imgW="990360" imgH="304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715000"/>
                        <a:ext cx="228600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6705600" y="4419600"/>
          <a:ext cx="20574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Równanie" r:id="rId13" imgW="1079280" imgH="304560" progId="Equation.3">
                  <p:embed/>
                </p:oleObj>
              </mc:Choice>
              <mc:Fallback>
                <p:oleObj name="Równanie" r:id="rId13" imgW="107928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19600"/>
                        <a:ext cx="20574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24" name="Picture 12" descr="BD05011_">
            <a:hlinkClick r:id="rId15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14800" y="28956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667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w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3905250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44" name="Object 0"/>
          <p:cNvGraphicFramePr>
            <a:graphicFrameLocks noChangeAspect="1"/>
          </p:cNvGraphicFramePr>
          <p:nvPr/>
        </p:nvGraphicFramePr>
        <p:xfrm>
          <a:off x="457200" y="381000"/>
          <a:ext cx="1600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Równanie" r:id="rId4" imgW="1295280" imgH="304560" progId="Equation.3">
                  <p:embed/>
                </p:oleObj>
              </mc:Choice>
              <mc:Fallback>
                <p:oleObj name="Równanie" r:id="rId4" imgW="1295280" imgH="30456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16002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90" name="Picture 6" descr="w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04800"/>
            <a:ext cx="3962400" cy="285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6553200" y="2438400"/>
          <a:ext cx="2209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Równanie" r:id="rId7" imgW="1358640" imgH="330120" progId="Equation.3">
                  <p:embed/>
                </p:oleObj>
              </mc:Choice>
              <mc:Fallback>
                <p:oleObj name="Równanie" r:id="rId7" imgW="1358640" imgH="3301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438400"/>
                        <a:ext cx="22098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92" name="Picture 8" descr="w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0" y="3276600"/>
            <a:ext cx="46482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3276600" y="5638800"/>
          <a:ext cx="28956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Równanie" r:id="rId10" imgW="1549080" imgH="330120" progId="Equation.3">
                  <p:embed/>
                </p:oleObj>
              </mc:Choice>
              <mc:Fallback>
                <p:oleObj name="Równanie" r:id="rId10" imgW="1549080" imgH="330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38800"/>
                        <a:ext cx="289560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94" name="Picture 10" descr="BD05011_">
            <a:hlinkClick r:id="rId12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91000" y="26670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68" name="Object 0"/>
          <p:cNvGraphicFramePr>
            <a:graphicFrameLocks noChangeAspect="1"/>
          </p:cNvGraphicFramePr>
          <p:nvPr/>
        </p:nvGraphicFramePr>
        <p:xfrm>
          <a:off x="1630363" y="2286000"/>
          <a:ext cx="5187950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Równanie" r:id="rId3" imgW="2425680" imgH="1257120" progId="Equation.3">
                  <p:embed/>
                </p:oleObj>
              </mc:Choice>
              <mc:Fallback>
                <p:oleObj name="Równanie" r:id="rId3" imgW="2425680" imgH="125712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2286000"/>
                        <a:ext cx="5187950" cy="2687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413000" y="609600"/>
            <a:ext cx="6477000" cy="1295400"/>
            <a:chOff x="1520" y="384"/>
            <a:chExt cx="4080" cy="816"/>
          </a:xfrm>
        </p:grpSpPr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1520" y="384"/>
              <a:ext cx="4080" cy="8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pl-PL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</a:t>
              </a:r>
              <a:r>
                <a:rPr lang="pl-PL" dirty="0">
                  <a:effectLst/>
                </a:rPr>
                <a:t>Wykresu tej funkcji nie da się narysować przez                  przekształcanie wykresu funkcji             .</a:t>
              </a:r>
              <a:br>
                <a:rPr lang="pl-PL" dirty="0">
                  <a:effectLst/>
                </a:rPr>
              </a:br>
              <a:r>
                <a:rPr lang="pl-PL" dirty="0">
                  <a:effectLst/>
                </a:rPr>
                <a:t>Należy skorzystać z definicji wartości bezwzględnej.</a:t>
              </a:r>
            </a:p>
          </p:txBody>
        </p:sp>
        <p:graphicFrame>
          <p:nvGraphicFramePr>
            <p:cNvPr id="14339" name="Object 1"/>
            <p:cNvGraphicFramePr>
              <a:graphicFrameLocks noChangeAspect="1"/>
            </p:cNvGraphicFramePr>
            <p:nvPr/>
          </p:nvGraphicFramePr>
          <p:xfrm>
            <a:off x="4368" y="576"/>
            <a:ext cx="480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3" name="Równanie" r:id="rId5" imgW="431640" imgH="228600" progId="Equation.3">
                    <p:embed/>
                  </p:oleObj>
                </mc:Choice>
                <mc:Fallback>
                  <p:oleObj name="Równanie" r:id="rId5" imgW="431640" imgH="2286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576"/>
                          <a:ext cx="480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28600" y="533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pl-PL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2" name="Picture 15" descr="ANIM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71132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3492500" y="5661025"/>
            <a:ext cx="3167063" cy="4619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dirty="0">
                <a:solidFill>
                  <a:schemeClr val="bg1"/>
                </a:solidFill>
                <a:effectLst/>
              </a:rPr>
              <a:t>Ciąg dalszy wskazówki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2" name="Object 1024"/>
          <p:cNvGraphicFramePr>
            <a:graphicFrameLocks noChangeAspect="1"/>
          </p:cNvGraphicFramePr>
          <p:nvPr/>
        </p:nvGraphicFramePr>
        <p:xfrm>
          <a:off x="2133600" y="838200"/>
          <a:ext cx="6519863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Równanie" r:id="rId3" imgW="3047760" imgH="507960" progId="Equation.3">
                  <p:embed/>
                </p:oleObj>
              </mc:Choice>
              <mc:Fallback>
                <p:oleObj name="Równanie" r:id="rId3" imgW="3047760" imgH="5079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38200"/>
                        <a:ext cx="6519863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1"/>
          <p:cNvGrpSpPr>
            <a:grpSpLocks/>
          </p:cNvGrpSpPr>
          <p:nvPr/>
        </p:nvGrpSpPr>
        <p:grpSpPr bwMode="auto">
          <a:xfrm>
            <a:off x="0" y="4953000"/>
            <a:ext cx="8915400" cy="762000"/>
            <a:chOff x="0" y="3120"/>
            <a:chExt cx="5616" cy="480"/>
          </a:xfrm>
        </p:grpSpPr>
        <p:grpSp>
          <p:nvGrpSpPr>
            <p:cNvPr id="15413" name="Group 143"/>
            <p:cNvGrpSpPr>
              <a:grpSpLocks/>
            </p:cNvGrpSpPr>
            <p:nvPr/>
          </p:nvGrpSpPr>
          <p:grpSpPr bwMode="auto">
            <a:xfrm>
              <a:off x="0" y="3120"/>
              <a:ext cx="5616" cy="480"/>
              <a:chOff x="0" y="3120"/>
              <a:chExt cx="5616" cy="480"/>
            </a:xfrm>
          </p:grpSpPr>
          <p:sp>
            <p:nvSpPr>
              <p:cNvPr id="47138" name="Line 34"/>
              <p:cNvSpPr>
                <a:spLocks noChangeShapeType="1"/>
              </p:cNvSpPr>
              <p:nvPr/>
            </p:nvSpPr>
            <p:spPr bwMode="auto">
              <a:xfrm>
                <a:off x="3600" y="3120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36" name="Line 32"/>
              <p:cNvSpPr>
                <a:spLocks noChangeShapeType="1"/>
              </p:cNvSpPr>
              <p:nvPr/>
            </p:nvSpPr>
            <p:spPr bwMode="auto">
              <a:xfrm>
                <a:off x="2160" y="3120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43" name="Line 39"/>
              <p:cNvSpPr>
                <a:spLocks noChangeShapeType="1"/>
              </p:cNvSpPr>
              <p:nvPr/>
            </p:nvSpPr>
            <p:spPr bwMode="auto">
              <a:xfrm flipH="1" flipV="1">
                <a:off x="3120" y="3120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44" name="Line 40"/>
              <p:cNvSpPr>
                <a:spLocks noChangeShapeType="1"/>
              </p:cNvSpPr>
              <p:nvPr/>
            </p:nvSpPr>
            <p:spPr bwMode="auto">
              <a:xfrm flipH="1">
                <a:off x="2640" y="312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35" name="Line 31"/>
              <p:cNvSpPr>
                <a:spLocks noChangeShapeType="1"/>
              </p:cNvSpPr>
              <p:nvPr/>
            </p:nvSpPr>
            <p:spPr bwMode="auto">
              <a:xfrm>
                <a:off x="0" y="3120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37" name="Line 33"/>
              <p:cNvSpPr>
                <a:spLocks noChangeShapeType="1"/>
              </p:cNvSpPr>
              <p:nvPr/>
            </p:nvSpPr>
            <p:spPr bwMode="auto">
              <a:xfrm flipV="1">
                <a:off x="3600" y="3120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42" name="Line 38"/>
              <p:cNvSpPr>
                <a:spLocks noChangeShapeType="1"/>
              </p:cNvSpPr>
              <p:nvPr/>
            </p:nvSpPr>
            <p:spPr bwMode="auto">
              <a:xfrm flipV="1">
                <a:off x="2160" y="3120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15414" name="Group 146"/>
            <p:cNvGrpSpPr>
              <a:grpSpLocks/>
            </p:cNvGrpSpPr>
            <p:nvPr/>
          </p:nvGrpSpPr>
          <p:grpSpPr bwMode="auto">
            <a:xfrm>
              <a:off x="1056" y="3120"/>
              <a:ext cx="3338" cy="212"/>
              <a:chOff x="1056" y="3120"/>
              <a:chExt cx="3338" cy="212"/>
            </a:xfrm>
          </p:grpSpPr>
          <p:graphicFrame>
            <p:nvGraphicFramePr>
              <p:cNvPr id="15367" name="Object 1029"/>
              <p:cNvGraphicFramePr>
                <a:graphicFrameLocks noChangeAspect="1"/>
              </p:cNvGraphicFramePr>
              <p:nvPr/>
            </p:nvGraphicFramePr>
            <p:xfrm>
              <a:off x="2640" y="3120"/>
              <a:ext cx="528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79" name="Równanie" r:id="rId5" imgW="507960" imgH="203040" progId="Equation.3">
                      <p:embed/>
                    </p:oleObj>
                  </mc:Choice>
                  <mc:Fallback>
                    <p:oleObj name="Równanie" r:id="rId5" imgW="507960" imgH="203040" progId="Equation.3">
                      <p:embed/>
                      <p:pic>
                        <p:nvPicPr>
                          <p:cNvPr id="0" name="Object 10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3120"/>
                            <a:ext cx="528" cy="21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68" name="Object 1030"/>
              <p:cNvGraphicFramePr>
                <a:graphicFrameLocks noChangeAspect="1"/>
              </p:cNvGraphicFramePr>
              <p:nvPr/>
            </p:nvGraphicFramePr>
            <p:xfrm>
              <a:off x="1056" y="3120"/>
              <a:ext cx="410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80" name="Równanie" r:id="rId7" imgW="393480" imgH="203040" progId="Equation.3">
                      <p:embed/>
                    </p:oleObj>
                  </mc:Choice>
                  <mc:Fallback>
                    <p:oleObj name="Równanie" r:id="rId7" imgW="393480" imgH="203040" progId="Equation.3">
                      <p:embed/>
                      <p:pic>
                        <p:nvPicPr>
                          <p:cNvPr id="0" name="Object 10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3120"/>
                            <a:ext cx="410" cy="2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69" name="Object 1031"/>
              <p:cNvGraphicFramePr>
                <a:graphicFrameLocks noChangeAspect="1"/>
              </p:cNvGraphicFramePr>
              <p:nvPr/>
            </p:nvGraphicFramePr>
            <p:xfrm>
              <a:off x="3984" y="3120"/>
              <a:ext cx="410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81" name="Równanie" r:id="rId9" imgW="393480" imgH="203040" progId="Equation.3">
                      <p:embed/>
                    </p:oleObj>
                  </mc:Choice>
                  <mc:Fallback>
                    <p:oleObj name="Równanie" r:id="rId9" imgW="393480" imgH="203040" progId="Equation.3">
                      <p:embed/>
                      <p:pic>
                        <p:nvPicPr>
                          <p:cNvPr id="0" name="Object 10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" y="3120"/>
                            <a:ext cx="410" cy="2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0" y="5334000"/>
            <a:ext cx="8915400" cy="381000"/>
            <a:chOff x="0" y="3360"/>
            <a:chExt cx="5616" cy="240"/>
          </a:xfrm>
        </p:grpSpPr>
        <p:sp>
          <p:nvSpPr>
            <p:cNvPr id="47133" name="Line 29"/>
            <p:cNvSpPr>
              <a:spLocks noChangeShapeType="1"/>
            </p:cNvSpPr>
            <p:nvPr/>
          </p:nvSpPr>
          <p:spPr bwMode="auto">
            <a:xfrm flipV="1">
              <a:off x="4320" y="33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grpSp>
          <p:nvGrpSpPr>
            <p:cNvPr id="15404" name="Group 136"/>
            <p:cNvGrpSpPr>
              <a:grpSpLocks/>
            </p:cNvGrpSpPr>
            <p:nvPr/>
          </p:nvGrpSpPr>
          <p:grpSpPr bwMode="auto">
            <a:xfrm>
              <a:off x="0" y="3360"/>
              <a:ext cx="5616" cy="240"/>
              <a:chOff x="0" y="3360"/>
              <a:chExt cx="5616" cy="240"/>
            </a:xfrm>
          </p:grpSpPr>
          <p:sp>
            <p:nvSpPr>
              <p:cNvPr id="47114" name="Line 10"/>
              <p:cNvSpPr>
                <a:spLocks noChangeShapeType="1"/>
              </p:cNvSpPr>
              <p:nvPr/>
            </p:nvSpPr>
            <p:spPr bwMode="auto">
              <a:xfrm>
                <a:off x="1440" y="33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40" name="Line 36"/>
              <p:cNvSpPr>
                <a:spLocks noChangeShapeType="1"/>
              </p:cNvSpPr>
              <p:nvPr/>
            </p:nvSpPr>
            <p:spPr bwMode="auto">
              <a:xfrm flipH="1" flipV="1">
                <a:off x="4080" y="336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13" name="Line 9"/>
              <p:cNvSpPr>
                <a:spLocks noChangeShapeType="1"/>
              </p:cNvSpPr>
              <p:nvPr/>
            </p:nvSpPr>
            <p:spPr bwMode="auto">
              <a:xfrm>
                <a:off x="624" y="336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34" name="Line 30"/>
              <p:cNvSpPr>
                <a:spLocks noChangeShapeType="1"/>
              </p:cNvSpPr>
              <p:nvPr/>
            </p:nvSpPr>
            <p:spPr bwMode="auto">
              <a:xfrm>
                <a:off x="4320" y="3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39" name="Line 35"/>
              <p:cNvSpPr>
                <a:spLocks noChangeShapeType="1"/>
              </p:cNvSpPr>
              <p:nvPr/>
            </p:nvSpPr>
            <p:spPr bwMode="auto">
              <a:xfrm flipV="1">
                <a:off x="1440" y="336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41" name="Line 37"/>
              <p:cNvSpPr>
                <a:spLocks noChangeShapeType="1"/>
              </p:cNvSpPr>
              <p:nvPr/>
            </p:nvSpPr>
            <p:spPr bwMode="auto">
              <a:xfrm flipH="1">
                <a:off x="1680" y="3360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155" name="Line 51"/>
              <p:cNvSpPr>
                <a:spLocks noChangeShapeType="1"/>
              </p:cNvSpPr>
              <p:nvPr/>
            </p:nvSpPr>
            <p:spPr bwMode="auto">
              <a:xfrm flipH="1">
                <a:off x="0" y="3360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15405" name="Group 137"/>
            <p:cNvGrpSpPr>
              <a:grpSpLocks/>
            </p:cNvGrpSpPr>
            <p:nvPr/>
          </p:nvGrpSpPr>
          <p:grpSpPr bwMode="auto">
            <a:xfrm>
              <a:off x="611" y="3360"/>
              <a:ext cx="4482" cy="212"/>
              <a:chOff x="611" y="3360"/>
              <a:chExt cx="4482" cy="212"/>
            </a:xfrm>
          </p:grpSpPr>
          <p:graphicFrame>
            <p:nvGraphicFramePr>
              <p:cNvPr id="15364" name="Object 1026"/>
              <p:cNvGraphicFramePr>
                <a:graphicFrameLocks noChangeAspect="1"/>
              </p:cNvGraphicFramePr>
              <p:nvPr/>
            </p:nvGraphicFramePr>
            <p:xfrm>
              <a:off x="611" y="3360"/>
              <a:ext cx="437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82" name="Równanie" r:id="rId10" imgW="419040" imgH="203040" progId="Equation.3">
                      <p:embed/>
                    </p:oleObj>
                  </mc:Choice>
                  <mc:Fallback>
                    <p:oleObj name="Równanie" r:id="rId10" imgW="419040" imgH="203040" progId="Equation.3">
                      <p:embed/>
                      <p:pic>
                        <p:nvPicPr>
                          <p:cNvPr id="0" name="Object 10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1" y="3360"/>
                            <a:ext cx="437" cy="2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65" name="Object 1027"/>
              <p:cNvGraphicFramePr>
                <a:graphicFrameLocks noChangeAspect="1"/>
              </p:cNvGraphicFramePr>
              <p:nvPr/>
            </p:nvGraphicFramePr>
            <p:xfrm>
              <a:off x="4656" y="3360"/>
              <a:ext cx="437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83" name="Równanie" r:id="rId12" imgW="419040" imgH="203040" progId="Equation.3">
                      <p:embed/>
                    </p:oleObj>
                  </mc:Choice>
                  <mc:Fallback>
                    <p:oleObj name="Równanie" r:id="rId12" imgW="419040" imgH="203040" progId="Equation.3">
                      <p:embed/>
                      <p:pic>
                        <p:nvPicPr>
                          <p:cNvPr id="0" name="Object 10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56" y="3360"/>
                            <a:ext cx="437" cy="2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66" name="Object 1028"/>
              <p:cNvGraphicFramePr>
                <a:graphicFrameLocks noChangeAspect="1"/>
              </p:cNvGraphicFramePr>
              <p:nvPr/>
            </p:nvGraphicFramePr>
            <p:xfrm>
              <a:off x="2677" y="3360"/>
              <a:ext cx="556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84" name="Równanie" r:id="rId13" imgW="533160" imgH="203040" progId="Equation.3">
                      <p:embed/>
                    </p:oleObj>
                  </mc:Choice>
                  <mc:Fallback>
                    <p:oleObj name="Równanie" r:id="rId13" imgW="533160" imgH="203040" progId="Equation.3">
                      <p:embed/>
                      <p:pic>
                        <p:nvPicPr>
                          <p:cNvPr id="0" name="Object 10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7" y="3360"/>
                            <a:ext cx="556" cy="2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59393" name="Object 1025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2079625" y="2886075"/>
          <a:ext cx="641191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Równanie" r:id="rId15" imgW="2997000" imgH="507960" progId="Equation.3">
                  <p:embed/>
                </p:oleObj>
              </mc:Choice>
              <mc:Fallback>
                <p:oleObj name="Równanie" r:id="rId15" imgW="2997000" imgH="50796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886075"/>
                        <a:ext cx="6411913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61"/>
          <p:cNvGrpSpPr>
            <a:grpSpLocks/>
          </p:cNvGrpSpPr>
          <p:nvPr/>
        </p:nvGrpSpPr>
        <p:grpSpPr bwMode="auto">
          <a:xfrm>
            <a:off x="0" y="5638800"/>
            <a:ext cx="8991600" cy="609600"/>
            <a:chOff x="0" y="3552"/>
            <a:chExt cx="5664" cy="384"/>
          </a:xfrm>
        </p:grpSpPr>
        <p:grpSp>
          <p:nvGrpSpPr>
            <p:cNvPr id="15375" name="Group 160"/>
            <p:cNvGrpSpPr>
              <a:grpSpLocks/>
            </p:cNvGrpSpPr>
            <p:nvPr/>
          </p:nvGrpSpPr>
          <p:grpSpPr bwMode="auto">
            <a:xfrm>
              <a:off x="0" y="3552"/>
              <a:ext cx="5664" cy="384"/>
              <a:chOff x="0" y="3552"/>
              <a:chExt cx="5664" cy="384"/>
            </a:xfrm>
          </p:grpSpPr>
          <p:grpSp>
            <p:nvGrpSpPr>
              <p:cNvPr id="15377" name="Group 157"/>
              <p:cNvGrpSpPr>
                <a:grpSpLocks/>
              </p:cNvGrpSpPr>
              <p:nvPr/>
            </p:nvGrpSpPr>
            <p:grpSpPr bwMode="auto">
              <a:xfrm>
                <a:off x="0" y="3552"/>
                <a:ext cx="5664" cy="384"/>
                <a:chOff x="0" y="3552"/>
                <a:chExt cx="5664" cy="384"/>
              </a:xfrm>
            </p:grpSpPr>
            <p:grpSp>
              <p:nvGrpSpPr>
                <p:cNvPr id="15379" name="Group 156"/>
                <p:cNvGrpSpPr>
                  <a:grpSpLocks/>
                </p:cNvGrpSpPr>
                <p:nvPr/>
              </p:nvGrpSpPr>
              <p:grpSpPr bwMode="auto">
                <a:xfrm>
                  <a:off x="0" y="3552"/>
                  <a:ext cx="5664" cy="384"/>
                  <a:chOff x="0" y="3552"/>
                  <a:chExt cx="5664" cy="384"/>
                </a:xfrm>
              </p:grpSpPr>
              <p:grpSp>
                <p:nvGrpSpPr>
                  <p:cNvPr id="15381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0" y="3552"/>
                    <a:ext cx="5664" cy="384"/>
                    <a:chOff x="0" y="3552"/>
                    <a:chExt cx="5664" cy="384"/>
                  </a:xfrm>
                </p:grpSpPr>
                <p:grpSp>
                  <p:nvGrpSpPr>
                    <p:cNvPr id="15383" name="Group 1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3552"/>
                      <a:ext cx="5664" cy="384"/>
                      <a:chOff x="0" y="3552"/>
                      <a:chExt cx="5664" cy="384"/>
                    </a:xfrm>
                  </p:grpSpPr>
                  <p:sp>
                    <p:nvSpPr>
                      <p:cNvPr id="47154" name="Line 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0" y="3600"/>
                        <a:ext cx="86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pl-PL"/>
                      </a:p>
                    </p:txBody>
                  </p:sp>
                  <p:grpSp>
                    <p:nvGrpSpPr>
                      <p:cNvPr id="15393" name="Group 1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3552"/>
                        <a:ext cx="4920" cy="384"/>
                        <a:chOff x="0" y="3552"/>
                        <a:chExt cx="4920" cy="384"/>
                      </a:xfrm>
                    </p:grpSpPr>
                    <p:sp>
                      <p:nvSpPr>
                        <p:cNvPr id="47112" name="Line 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3552"/>
                          <a:ext cx="0" cy="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pl-PL"/>
                        </a:p>
                      </p:txBody>
                    </p:sp>
                    <p:sp>
                      <p:nvSpPr>
                        <p:cNvPr id="47147" name="Text Box 4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42" y="3626"/>
                          <a:ext cx="212" cy="28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pl-PL" b="1"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</a:rPr>
                            <a:t>1</a:t>
                          </a:r>
                        </a:p>
                      </p:txBody>
                    </p:sp>
                    <p:sp>
                      <p:nvSpPr>
                        <p:cNvPr id="47145" name="Text Box 4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96" y="3648"/>
                          <a:ext cx="276" cy="28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pl-PL"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</a:rPr>
                            <a:t>-2</a:t>
                          </a:r>
                        </a:p>
                      </p:txBody>
                    </p:sp>
                    <p:sp>
                      <p:nvSpPr>
                        <p:cNvPr id="47107" name="Line 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0" y="3600"/>
                          <a:ext cx="408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pl-PL"/>
                        </a:p>
                      </p:txBody>
                    </p:sp>
                    <p:sp>
                      <p:nvSpPr>
                        <p:cNvPr id="47146" name="Text Box 4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3648"/>
                          <a:ext cx="276" cy="28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pl-PL" b="1"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</a:rPr>
                            <a:t>-1</a:t>
                          </a:r>
                        </a:p>
                      </p:txBody>
                    </p:sp>
                    <p:sp>
                      <p:nvSpPr>
                        <p:cNvPr id="47153" name="Line 4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0" y="3600"/>
                          <a:ext cx="864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pl-PL"/>
                        </a:p>
                      </p:txBody>
                    </p:sp>
                    <p:sp>
                      <p:nvSpPr>
                        <p:cNvPr id="47163" name="AutoShape 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21600000">
                          <a:off x="2160" y="3552"/>
                          <a:ext cx="48" cy="96"/>
                        </a:xfrm>
                        <a:prstGeom prst="flowChartDelay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pl-PL"/>
                        </a:p>
                      </p:txBody>
                    </p:sp>
                    <p:sp>
                      <p:nvSpPr>
                        <p:cNvPr id="47237" name="AutoShape 1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0800000">
                          <a:off x="3552" y="3552"/>
                          <a:ext cx="48" cy="96"/>
                        </a:xfrm>
                        <a:prstGeom prst="flowChartDelay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pl-PL"/>
                        </a:p>
                      </p:txBody>
                    </p:sp>
                    <p:sp>
                      <p:nvSpPr>
                        <p:cNvPr id="47251" name="AutoShape 1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0800000">
                          <a:off x="4272" y="3552"/>
                          <a:ext cx="48" cy="96"/>
                        </a:xfrm>
                        <a:prstGeom prst="flowChartDelay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pl-PL"/>
                        </a:p>
                      </p:txBody>
                    </p:sp>
                  </p:grpSp>
                </p:grpSp>
                <p:sp>
                  <p:nvSpPr>
                    <p:cNvPr id="47108" name="Oval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3552"/>
                      <a:ext cx="96" cy="96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l-PL"/>
                    </a:p>
                  </p:txBody>
                </p:sp>
                <p:sp>
                  <p:nvSpPr>
                    <p:cNvPr id="47109" name="Oval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3552"/>
                      <a:ext cx="96" cy="96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l-PL"/>
                    </a:p>
                  </p:txBody>
                </p:sp>
                <p:grpSp>
                  <p:nvGrpSpPr>
                    <p:cNvPr id="15386" name="Group 1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52" y="3552"/>
                      <a:ext cx="768" cy="96"/>
                      <a:chOff x="3552" y="3552"/>
                      <a:chExt cx="768" cy="96"/>
                    </a:xfrm>
                  </p:grpSpPr>
                  <p:sp>
                    <p:nvSpPr>
                      <p:cNvPr id="47110" name="Oval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2" y="3552"/>
                        <a:ext cx="96" cy="96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pl-PL"/>
                      </a:p>
                    </p:txBody>
                  </p:sp>
                  <p:sp>
                    <p:nvSpPr>
                      <p:cNvPr id="47161" name="AutoShape 57"/>
                      <p:cNvSpPr>
                        <a:spLocks noChangeArrowheads="1"/>
                      </p:cNvSpPr>
                      <p:nvPr/>
                    </p:nvSpPr>
                    <p:spPr bwMode="auto">
                      <a:xfrm rot="-10800000">
                        <a:off x="4272" y="3552"/>
                        <a:ext cx="48" cy="96"/>
                      </a:xfrm>
                      <a:prstGeom prst="flowChartDelay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pl-PL"/>
                      </a:p>
                    </p:txBody>
                  </p:sp>
                </p:grpSp>
                <p:grpSp>
                  <p:nvGrpSpPr>
                    <p:cNvPr id="15387" name="Group 1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0" y="3552"/>
                      <a:ext cx="2996" cy="384"/>
                      <a:chOff x="1440" y="3552"/>
                      <a:chExt cx="2996" cy="384"/>
                    </a:xfrm>
                  </p:grpSpPr>
                  <p:sp>
                    <p:nvSpPr>
                      <p:cNvPr id="47148" name="Text Box 4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224" y="3648"/>
                        <a:ext cx="212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pl-PL" b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47164" name="AutoShape 60"/>
                      <p:cNvSpPr>
                        <a:spLocks noChangeArrowheads="1"/>
                      </p:cNvSpPr>
                      <p:nvPr/>
                    </p:nvSpPr>
                    <p:spPr bwMode="auto">
                      <a:xfrm rot="-21600000">
                        <a:off x="1440" y="3552"/>
                        <a:ext cx="48" cy="96"/>
                      </a:xfrm>
                      <a:prstGeom prst="flowChartDelay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pl-PL"/>
                      </a:p>
                    </p:txBody>
                  </p:sp>
                </p:grpSp>
              </p:grpSp>
              <p:sp>
                <p:nvSpPr>
                  <p:cNvPr id="47111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552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l-PL"/>
                  </a:p>
                </p:txBody>
              </p:sp>
            </p:grpSp>
            <p:sp>
              <p:nvSpPr>
                <p:cNvPr id="47162" name="AutoShape 58"/>
                <p:cNvSpPr>
                  <a:spLocks noChangeArrowheads="1"/>
                </p:cNvSpPr>
                <p:nvPr/>
              </p:nvSpPr>
              <p:spPr bwMode="auto">
                <a:xfrm rot="-10800000">
                  <a:off x="3552" y="3552"/>
                  <a:ext cx="48" cy="96"/>
                </a:xfrm>
                <a:prstGeom prst="flowChartDelay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l-PL"/>
                </a:p>
              </p:txBody>
            </p:sp>
          </p:grpSp>
          <p:sp>
            <p:nvSpPr>
              <p:cNvPr id="47262" name="AutoShape 158"/>
              <p:cNvSpPr>
                <a:spLocks noChangeArrowheads="1"/>
              </p:cNvSpPr>
              <p:nvPr/>
            </p:nvSpPr>
            <p:spPr bwMode="auto">
              <a:xfrm>
                <a:off x="2160" y="3552"/>
                <a:ext cx="48" cy="96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47263" name="AutoShape 159"/>
            <p:cNvSpPr>
              <a:spLocks noChangeArrowheads="1"/>
            </p:cNvSpPr>
            <p:nvPr/>
          </p:nvSpPr>
          <p:spPr bwMode="auto">
            <a:xfrm flipH="1" flipV="1">
              <a:off x="4272" y="3552"/>
              <a:ext cx="48" cy="96"/>
            </a:xfrm>
            <a:prstGeom prst="flowChartDelay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pic>
        <p:nvPicPr>
          <p:cNvPr id="15373" name="Picture 162" descr="ANIM2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71132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 Box 7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2916238" y="6237288"/>
            <a:ext cx="3168650" cy="461962"/>
          </a:xfrm>
          <a:prstGeom prst="rect">
            <a:avLst/>
          </a:prstGeom>
          <a:solidFill>
            <a:schemeClr val="hlink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dirty="0">
                <a:solidFill>
                  <a:schemeClr val="bg1"/>
                </a:solidFill>
                <a:effectLst/>
              </a:rPr>
              <a:t>Ciąg dalszy wskazówki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6" name="Object 1024"/>
          <p:cNvGraphicFramePr>
            <a:graphicFrameLocks noChangeAspect="1"/>
          </p:cNvGraphicFramePr>
          <p:nvPr/>
        </p:nvGraphicFramePr>
        <p:xfrm>
          <a:off x="2133600" y="1066800"/>
          <a:ext cx="70104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Równanie" r:id="rId3" imgW="3187440" imgH="787320" progId="Equation.3">
                  <p:embed/>
                </p:oleObj>
              </mc:Choice>
              <mc:Fallback>
                <p:oleObj name="Równanie" r:id="rId3" imgW="3187440" imgH="78732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66800"/>
                        <a:ext cx="7010400" cy="173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7" name="Object 1025"/>
          <p:cNvGraphicFramePr>
            <a:graphicFrameLocks noChangeAspect="1"/>
          </p:cNvGraphicFramePr>
          <p:nvPr/>
        </p:nvGraphicFramePr>
        <p:xfrm>
          <a:off x="838200" y="3962400"/>
          <a:ext cx="762000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Równanie" r:id="rId5" imgW="3187440" imgH="736560" progId="Equation.3">
                  <p:embed/>
                </p:oleObj>
              </mc:Choice>
              <mc:Fallback>
                <p:oleObj name="Równanie" r:id="rId5" imgW="3187440" imgH="73656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7620000" cy="175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" name="Picture 1028" descr="ANIM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71132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3263418" y="5876925"/>
            <a:ext cx="2519363" cy="4619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dirty="0">
                <a:solidFill>
                  <a:schemeClr val="bg1"/>
                </a:solidFill>
                <a:effectLst/>
              </a:rPr>
              <a:t>Ostateczny wykres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1027" descr="w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0" name="Object 1024"/>
          <p:cNvGraphicFramePr>
            <a:graphicFrameLocks noChangeAspect="1"/>
          </p:cNvGraphicFramePr>
          <p:nvPr/>
        </p:nvGraphicFramePr>
        <p:xfrm>
          <a:off x="762000" y="4494213"/>
          <a:ext cx="33528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Równanie" r:id="rId4" imgW="1244520" imgH="279360" progId="Equation.3">
                  <p:embed/>
                </p:oleObj>
              </mc:Choice>
              <mc:Fallback>
                <p:oleObj name="Równanie" r:id="rId4" imgW="1244520" imgH="2793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94213"/>
                        <a:ext cx="33528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025"/>
          <p:cNvGraphicFramePr>
            <a:graphicFrameLocks noChangeAspect="1"/>
          </p:cNvGraphicFramePr>
          <p:nvPr/>
        </p:nvGraphicFramePr>
        <p:xfrm>
          <a:off x="8001000" y="5203825"/>
          <a:ext cx="4826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Równanie" r:id="rId6" imgW="177480" imgH="164880" progId="Equation.3">
                  <p:embed/>
                </p:oleObj>
              </mc:Choice>
              <mc:Fallback>
                <p:oleObj name="Równanie" r:id="rId6" imgW="177480" imgH="16488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203825"/>
                        <a:ext cx="4826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59" name="Picture 1031" descr="BD05011_">
            <a:hlinkClick r:id="rId8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96200" y="3192463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767263" y="549275"/>
          <a:ext cx="3794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Równanie" r:id="rId10" imgW="139680" imgH="164880" progId="Equation.3">
                  <p:embed/>
                </p:oleObj>
              </mc:Choice>
              <mc:Fallback>
                <p:oleObj name="Równanie" r:id="rId10" imgW="13968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263" y="549275"/>
                        <a:ext cx="37941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528887"/>
          </a:xfrm>
        </p:spPr>
        <p:txBody>
          <a:bodyPr/>
          <a:lstStyle/>
          <a:p>
            <a:pPr eaLnBrk="1" hangingPunct="1"/>
            <a:r>
              <a:rPr lang="pl-PL" sz="3600" smtClean="0"/>
              <a:t>Treści multimedialne - kodowanie, przetwarzanie, prezentacja</a:t>
            </a:r>
            <a:br>
              <a:rPr lang="pl-PL" sz="3600" smtClean="0"/>
            </a:br>
            <a:r>
              <a:rPr lang="pl-PL" sz="1600" smtClean="0"/>
              <a:t/>
            </a:r>
            <a:br>
              <a:rPr lang="pl-PL" sz="1600" smtClean="0"/>
            </a:br>
            <a:r>
              <a:rPr lang="pl-PL" sz="3600" smtClean="0"/>
              <a:t>Odtwarzanie treści multimedialnych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Andrzej Majkowski</a:t>
            </a: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FDD44FB-8441-4BFB-9F95-70EE71572684}" type="slidenum">
              <a:rPr lang="pl-PL">
                <a:solidFill>
                  <a:schemeClr val="bg1"/>
                </a:solidFill>
                <a:cs typeface="Arial" charset="0"/>
              </a:rPr>
              <a:pPr>
                <a:defRPr/>
              </a:pPr>
              <a:t>18</a:t>
            </a:fld>
            <a:endParaRPr lang="pl-PL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221" name="Symbol zastępczy stopki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l-PL" sz="280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pic>
        <p:nvPicPr>
          <p:cNvPr id="24582" name="Obraz 5" descr="OKLADKA_tresci_multimedialne_kodowanie_przetwarzanie_prezentac kopi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9B936B9-9F12-4E07-A096-EFE80EAD8A7F}" type="slidenum">
              <a:rPr lang="pl-PL" sz="2400">
                <a:solidFill>
                  <a:schemeClr val="bg1"/>
                </a:solidFill>
                <a:cs typeface="Arial" charset="0"/>
              </a:rPr>
              <a:pPr/>
              <a:t>19</a:t>
            </a:fld>
            <a:endParaRPr lang="pl-PL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15" name="Tytuł 5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4752975"/>
          </a:xfrm>
        </p:spPr>
        <p:txBody>
          <a:bodyPr anchor="t"/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Wykresy funkcji kwadratowej </a:t>
            </a:r>
            <a:br>
              <a:rPr lang="pl-PL" sz="3200" dirty="0" smtClean="0"/>
            </a:br>
            <a:r>
              <a:rPr lang="pl-PL" sz="3600" dirty="0" smtClean="0">
                <a:solidFill>
                  <a:schemeClr val="tx1"/>
                </a:solidFill>
              </a:rPr>
              <a:t>Przekształcenia wykresów funkcji</a:t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kwadratowych</a:t>
            </a: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Mariusz Włodarczyk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Jerzy Sobol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400" dirty="0" smtClean="0"/>
              <a:t>AUTOR:  mgr Mariusz Włodarczyk</a:t>
            </a:r>
            <a:br>
              <a:rPr lang="pl-PL" sz="2400" dirty="0" smtClean="0"/>
            </a:br>
            <a:r>
              <a:rPr lang="pl-PL" sz="2400" dirty="0" smtClean="0"/>
              <a:t>mgr Jerzy Sobol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55" name="Picture 4" descr="w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92138"/>
            <a:ext cx="784860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BD05011_">
            <a:hlinkClick r:id="rId4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4102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990600" y="1447800"/>
          <a:ext cx="33528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ównanie" r:id="rId6" imgW="965160" imgH="228600" progId="Equation.3">
                  <p:embed/>
                </p:oleObj>
              </mc:Choice>
              <mc:Fallback>
                <p:oleObj name="Równanie" r:id="rId6" imgW="9651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335280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7848600" y="3505200"/>
          <a:ext cx="4699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Równanie" r:id="rId8" imgW="177480" imgH="164880" progId="Equation.3">
                  <p:embed/>
                </p:oleObj>
              </mc:Choice>
              <mc:Fallback>
                <p:oleObj name="Równanie" r:id="rId8" imgW="1774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505200"/>
                        <a:ext cx="4699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4038600" y="533400"/>
          <a:ext cx="444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ównanie" r:id="rId10" imgW="139680" imgH="164880" progId="Equation.3">
                  <p:embed/>
                </p:oleObj>
              </mc:Choice>
              <mc:Fallback>
                <p:oleObj name="Równanie" r:id="rId10" imgW="13968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"/>
                        <a:ext cx="444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6400800" cy="1143000"/>
          </a:xfrm>
        </p:spPr>
        <p:txBody>
          <a:bodyPr/>
          <a:lstStyle/>
          <a:p>
            <a:pPr algn="l" eaLnBrk="1" hangingPunct="1"/>
            <a:r>
              <a:rPr lang="pl-PL" sz="2000" i="1" dirty="0" smtClean="0">
                <a:solidFill>
                  <a:srgbClr val="FF0066"/>
                </a:solidFill>
              </a:rPr>
              <a:t>Zadanie 1. Sporządź wykresy  następujących funkcji:</a:t>
            </a:r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90600" y="1981200"/>
          <a:ext cx="4930775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Równanie" r:id="rId5" imgW="1434960" imgH="1231560" progId="Equation.3">
                  <p:embed/>
                </p:oleObj>
              </mc:Choice>
              <mc:Fallback>
                <p:oleObj name="Równanie" r:id="rId5" imgW="1434960" imgH="1231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4930775" cy="423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6" name="Picture 11" descr="AG00011_">
            <a:hlinkClick r:id="rId7" action="ppaction://hlinksldjump" tooltip="Odpowiedź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738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477000" y="2255838"/>
            <a:ext cx="1295400" cy="3621087"/>
            <a:chOff x="4080" y="1421"/>
            <a:chExt cx="816" cy="2281"/>
          </a:xfrm>
        </p:grpSpPr>
        <p:sp>
          <p:nvSpPr>
            <p:cNvPr id="17420" name="Text Box 12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1421"/>
              <a:ext cx="804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  <p:sp>
          <p:nvSpPr>
            <p:cNvPr id="17422" name="Text Box 14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1943"/>
              <a:ext cx="804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  <p:sp>
          <p:nvSpPr>
            <p:cNvPr id="17423" name="Text Box 15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2525"/>
              <a:ext cx="804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  <p:sp>
          <p:nvSpPr>
            <p:cNvPr id="17424" name="Text Box 16">
              <a:hlinkClick r:id="rId1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3053"/>
              <a:ext cx="804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  <p:sp>
          <p:nvSpPr>
            <p:cNvPr id="17425" name="Text Box 17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3504"/>
              <a:ext cx="816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</p:grpSp>
      <p:pic>
        <p:nvPicPr>
          <p:cNvPr id="17427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3" name="~PP2411.WAV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8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4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3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7"/>
                </p:tgtEl>
              </p:cMediaNode>
            </p:audio>
          </p:childTnLst>
        </p:cTn>
      </p:par>
    </p:tnLst>
    <p:bldLst>
      <p:bldP spid="1741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49" y="609600"/>
            <a:ext cx="7242175" cy="1143000"/>
          </a:xfrm>
        </p:spPr>
        <p:txBody>
          <a:bodyPr/>
          <a:lstStyle/>
          <a:p>
            <a:pPr algn="l" eaLnBrk="1" hangingPunct="1"/>
            <a:r>
              <a:rPr lang="pl-PL" sz="2000" i="1" dirty="0" smtClean="0">
                <a:solidFill>
                  <a:srgbClr val="FF0066"/>
                </a:solidFill>
              </a:rPr>
              <a:t/>
            </a:r>
            <a:br>
              <a:rPr lang="pl-PL" sz="2000" i="1" dirty="0" smtClean="0">
                <a:solidFill>
                  <a:srgbClr val="FF0066"/>
                </a:solidFill>
              </a:rPr>
            </a:br>
            <a:r>
              <a:rPr lang="pl-PL" sz="2000" i="1" dirty="0" smtClean="0">
                <a:solidFill>
                  <a:srgbClr val="FF0066"/>
                </a:solidFill>
              </a:rPr>
              <a:t>Zadanie 2. Stosując znane metody przekształcania wykresów funkcji, sporządź wykresy   następujących funkcji: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143000" y="1981200"/>
          <a:ext cx="5181600" cy="452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Równanie" r:id="rId5" imgW="1600200" imgH="1396800" progId="Equation.3">
                  <p:embed/>
                </p:oleObj>
              </mc:Choice>
              <mc:Fallback>
                <p:oleObj name="Równanie" r:id="rId5" imgW="160020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5181600" cy="452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0" name="Picture 11" descr="AG00011_">
            <a:hlinkClick r:id="rId7" action="ppaction://hlinksldjump" tooltip="Odpowiedź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738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477000" y="2255838"/>
            <a:ext cx="1276350" cy="3971925"/>
            <a:chOff x="4080" y="1421"/>
            <a:chExt cx="804" cy="2502"/>
          </a:xfrm>
        </p:grpSpPr>
        <p:sp>
          <p:nvSpPr>
            <p:cNvPr id="29709" name="Text Box 13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1421"/>
              <a:ext cx="804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  <p:sp>
          <p:nvSpPr>
            <p:cNvPr id="29710" name="Text Box 14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1943"/>
              <a:ext cx="804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  <p:sp>
          <p:nvSpPr>
            <p:cNvPr id="29711" name="Text Box 15">
              <a:hlinkClick r:id="rId1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2525"/>
              <a:ext cx="804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  <p:sp>
          <p:nvSpPr>
            <p:cNvPr id="29712" name="Text Box 16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3101"/>
              <a:ext cx="804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  <p:sp>
          <p:nvSpPr>
            <p:cNvPr id="29713" name="Text Box 17">
              <a:hlinkClick r:id="rId1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080" y="3725"/>
              <a:ext cx="804" cy="1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Zobacz wykres</a:t>
              </a:r>
            </a:p>
          </p:txBody>
        </p:sp>
      </p:grpSp>
      <p:pic>
        <p:nvPicPr>
          <p:cNvPr id="29716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3" name="~PP3683.WAV"/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72525" y="648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97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3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16"/>
                </p:tgtEl>
              </p:cMediaNode>
            </p:audio>
          </p:childTnLst>
        </p:cTn>
      </p:par>
    </p:tnLst>
    <p:bldLst>
      <p:bldP spid="2969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dirty="0" smtClean="0"/>
              <a:t>3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324600" cy="1447800"/>
          </a:xfrm>
        </p:spPr>
        <p:txBody>
          <a:bodyPr/>
          <a:lstStyle/>
          <a:p>
            <a:pPr algn="l" eaLnBrk="1" hangingPunct="1"/>
            <a:r>
              <a:rPr lang="pl-PL" sz="2000" i="1" dirty="0" smtClean="0">
                <a:solidFill>
                  <a:srgbClr val="FF0066"/>
                </a:solidFill>
              </a:rPr>
              <a:t>Zadanie 3. Sporządź wykres funkcji: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990600" y="3095625"/>
          <a:ext cx="5405438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Równanie" r:id="rId3" imgW="1612800" imgH="330120" progId="Equation.3">
                  <p:embed/>
                </p:oleObj>
              </mc:Choice>
              <mc:Fallback>
                <p:oleObj name="Równanie" r:id="rId3" imgW="161280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95625"/>
                        <a:ext cx="5405438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5" name="Picture 5" descr="BD00028_">
            <a:hlinkClick r:id="rId5" action="ppaction://hlinksldjump" tooltip="Podpowiedź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3276600"/>
            <a:ext cx="8620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 descr="AG00011_">
            <a:hlinkClick r:id="rId7" action="ppaction://hlinksldjump" tooltip="Odpowiedź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738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3728" y="609600"/>
            <a:ext cx="7020272" cy="1143000"/>
          </a:xfrm>
        </p:spPr>
        <p:txBody>
          <a:bodyPr/>
          <a:lstStyle/>
          <a:p>
            <a:pPr algn="l" eaLnBrk="1" hangingPunct="1"/>
            <a:r>
              <a:rPr lang="pl-PL" sz="2000" i="1" dirty="0" smtClean="0">
                <a:solidFill>
                  <a:srgbClr val="FF0066"/>
                </a:solidFill>
              </a:rPr>
              <a:t>Zadanie 4. Sporządź wykres funkcji:</a:t>
            </a:r>
          </a:p>
        </p:txBody>
      </p:sp>
      <p:graphicFrame>
        <p:nvGraphicFramePr>
          <p:cNvPr id="64512" name="Object 0"/>
          <p:cNvGraphicFramePr>
            <a:graphicFrameLocks noChangeAspect="1"/>
          </p:cNvGraphicFramePr>
          <p:nvPr/>
        </p:nvGraphicFramePr>
        <p:xfrm>
          <a:off x="1371600" y="2820988"/>
          <a:ext cx="540861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Równanie" r:id="rId3" imgW="1244520" imgH="279360" progId="Equation.3">
                  <p:embed/>
                </p:oleObj>
              </mc:Choice>
              <mc:Fallback>
                <p:oleObj name="Równanie" r:id="rId3" imgW="1244520" imgH="27936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20988"/>
                        <a:ext cx="5408613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9" name="Picture 7" descr="BD00028_">
            <a:hlinkClick r:id="rId5" action="ppaction://hlinksldjump" tooltip="Podpowiedź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3006725"/>
            <a:ext cx="8620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 descr="AG00011_">
            <a:hlinkClick r:id="rId7" action="ppaction://hlinksldjump" tooltip="Odpowiedź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738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sz="2000" dirty="0" smtClean="0"/>
              <a:t>Praca domowa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836712"/>
            <a:ext cx="77724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000" b="1" i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Zadanie 5.</a:t>
            </a:r>
          </a:p>
          <a:p>
            <a:pPr eaLnBrk="1" hangingPunct="1">
              <a:buFontTx/>
              <a:buNone/>
            </a:pPr>
            <a:r>
              <a:rPr lang="pl-PL" sz="2000" b="1" i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Sporządź wykresy następujących funkcji:</a:t>
            </a:r>
          </a:p>
          <a:p>
            <a:pPr eaLnBrk="1" hangingPunct="1">
              <a:buFontTx/>
              <a:buNone/>
            </a:pPr>
            <a:endParaRPr lang="pl-PL" sz="2000" b="1" dirty="0" smtClean="0">
              <a:solidFill>
                <a:srgbClr val="FF0066"/>
              </a:solidFill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915988" y="2816225"/>
          <a:ext cx="6323012" cy="317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Równanie" r:id="rId3" imgW="2349360" imgH="1180800" progId="Equation.3">
                  <p:embed/>
                </p:oleObj>
              </mc:Choice>
              <mc:Fallback>
                <p:oleObj name="Równanie" r:id="rId3" imgW="2349360" imgH="1180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2816225"/>
                        <a:ext cx="6323012" cy="317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3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3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528887"/>
          </a:xfrm>
        </p:spPr>
        <p:txBody>
          <a:bodyPr/>
          <a:lstStyle/>
          <a:p>
            <a:pPr eaLnBrk="1" hangingPunct="1"/>
            <a:r>
              <a:rPr lang="pl-PL" sz="3600" smtClean="0"/>
              <a:t>Treści multimedialne - kodowanie, przetwarzanie, prezentacja</a:t>
            </a:r>
            <a:br>
              <a:rPr lang="pl-PL" sz="3600" smtClean="0"/>
            </a:br>
            <a:r>
              <a:rPr lang="pl-PL" sz="1600" smtClean="0"/>
              <a:t/>
            </a:r>
            <a:br>
              <a:rPr lang="pl-PL" sz="1600" smtClean="0"/>
            </a:br>
            <a:r>
              <a:rPr lang="pl-PL" sz="3600" smtClean="0"/>
              <a:t>Odtwarzanie treści multimedialnych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Andrzej Majkowski</a:t>
            </a: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FDD44FB-8441-4BFB-9F95-70EE71572684}" type="slidenum">
              <a:rPr lang="pl-PL">
                <a:solidFill>
                  <a:schemeClr val="bg1"/>
                </a:solidFill>
                <a:cs typeface="Arial" charset="0"/>
              </a:rPr>
              <a:pPr>
                <a:defRPr/>
              </a:pPr>
              <a:t>25</a:t>
            </a:fld>
            <a:endParaRPr lang="pl-PL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221" name="Symbol zastępczy stopki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l-PL" sz="280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pic>
        <p:nvPicPr>
          <p:cNvPr id="24582" name="Obraz 5" descr="OKLADKA_tresci_multimedialne_kodowanie_przetwarzanie_prezentac kopi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969321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4" descr="w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BD05011_">
            <a:hlinkClick r:id="rId4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53340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13"/>
          <p:cNvGraphicFramePr>
            <a:graphicFrameLocks noChangeAspect="1"/>
          </p:cNvGraphicFramePr>
          <p:nvPr/>
        </p:nvGraphicFramePr>
        <p:xfrm>
          <a:off x="5334000" y="2895600"/>
          <a:ext cx="32004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Równanie" r:id="rId6" imgW="1054080" imgH="228600" progId="Equation.3">
                  <p:embed/>
                </p:oleObj>
              </mc:Choice>
              <mc:Fallback>
                <p:oleObj name="Równanie" r:id="rId6" imgW="10540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95600"/>
                        <a:ext cx="32004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8077200" y="2057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724400" y="609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w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9600"/>
            <a:ext cx="7772400" cy="56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BD05011_">
            <a:hlinkClick r:id="rId4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54864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228600"/>
          </a:xfrm>
        </p:spPr>
        <p:txBody>
          <a:bodyPr/>
          <a:lstStyle/>
          <a:p>
            <a:pPr algn="l" eaLnBrk="1" hangingPunct="1">
              <a:defRPr/>
            </a:pPr>
            <a:endParaRPr lang="pl-PL" sz="2400" i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1" name="Rectangle 7"/>
          <p:cNvSpPr txBox="1">
            <a:spLocks noGrp="1" noChangeArrowheads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sz="24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8077200" y="2819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724400" y="609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</a:p>
        </p:txBody>
      </p:sp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5867400" y="4191000"/>
          <a:ext cx="22098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Równanie" r:id="rId6" imgW="1015920" imgH="241200" progId="Equation.3">
                  <p:embed/>
                </p:oleObj>
              </mc:Choice>
              <mc:Fallback>
                <p:oleObj name="Równanie" r:id="rId6" imgW="101592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191000"/>
                        <a:ext cx="22098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5124" name="Picture 6" descr="w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30225"/>
            <a:ext cx="77724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BD05011_">
            <a:hlinkClick r:id="rId4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54102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6096000" y="2819400"/>
          <a:ext cx="18986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Równanie" r:id="rId6" imgW="749160" imgH="228600" progId="Equation.3">
                  <p:embed/>
                </p:oleObj>
              </mc:Choice>
              <mc:Fallback>
                <p:oleObj name="Równanie" r:id="rId6" imgW="7491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819400"/>
                        <a:ext cx="189865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077200" y="1143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648200" y="5334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6151" name="Picture 4" descr="w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8788"/>
            <a:ext cx="8001000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4114800" y="5106988"/>
          <a:ext cx="24384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Równanie" r:id="rId4" imgW="939600" imgH="228600" progId="Equation.3">
                  <p:embed/>
                </p:oleObj>
              </mc:Choice>
              <mc:Fallback>
                <p:oleObj name="Równanie" r:id="rId4" imgW="939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106988"/>
                        <a:ext cx="24384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8001000" y="3657600"/>
          <a:ext cx="4572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Równanie" r:id="rId6" imgW="177480" imgH="164880" progId="Equation.3">
                  <p:embed/>
                </p:oleObj>
              </mc:Choice>
              <mc:Fallback>
                <p:oleObj name="Równanie" r:id="rId6" imgW="17748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657600"/>
                        <a:ext cx="45720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3886200" y="533400"/>
          <a:ext cx="3857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Równanie" r:id="rId8" imgW="139680" imgH="164880" progId="Equation.3">
                  <p:embed/>
                </p:oleObj>
              </mc:Choice>
              <mc:Fallback>
                <p:oleObj name="Równanie" r:id="rId8" imgW="13968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33400"/>
                        <a:ext cx="3857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8" name="Picture 8" descr="BD05011_">
            <a:hlinkClick r:id="rId10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0" y="54102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7175" name="Picture 1028" descr="w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38175"/>
            <a:ext cx="77724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762000" y="5257800"/>
          <a:ext cx="32004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Równanie" r:id="rId4" imgW="990360" imgH="279360" progId="Equation.3">
                  <p:embed/>
                </p:oleObj>
              </mc:Choice>
              <mc:Fallback>
                <p:oleObj name="Równanie" r:id="rId4" imgW="990360" imgH="2793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57800"/>
                        <a:ext cx="320040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7924800" y="3581400"/>
          <a:ext cx="4572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Równanie" r:id="rId6" imgW="177480" imgH="164880" progId="Equation.3">
                  <p:embed/>
                </p:oleObj>
              </mc:Choice>
              <mc:Fallback>
                <p:oleObj name="Równanie" r:id="rId6" imgW="177480" imgH="16488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581400"/>
                        <a:ext cx="45720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026"/>
          <p:cNvGraphicFramePr>
            <a:graphicFrameLocks noChangeAspect="1"/>
          </p:cNvGraphicFramePr>
          <p:nvPr/>
        </p:nvGraphicFramePr>
        <p:xfrm>
          <a:off x="4038600" y="685800"/>
          <a:ext cx="3857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Równanie" r:id="rId8" imgW="139680" imgH="164880" progId="Equation.3">
                  <p:embed/>
                </p:oleObj>
              </mc:Choice>
              <mc:Fallback>
                <p:oleObj name="Równanie" r:id="rId8" imgW="139680" imgH="16488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85800"/>
                        <a:ext cx="3857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52" name="Picture 1032" descr="BD05011_">
            <a:hlinkClick r:id="rId10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0" y="54102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Równanie" r:id="rId3" imgW="114120" imgH="215640" progId="Equation.3">
                  <p:embed/>
                </p:oleObj>
              </mc:Choice>
              <mc:Fallback>
                <p:oleObj name="Równanie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0" name="Picture 5" descr="w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638175"/>
            <a:ext cx="77724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685800" y="5357813"/>
          <a:ext cx="32766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Równanie" r:id="rId6" imgW="990360" imgH="253800" progId="Equation.3">
                  <p:embed/>
                </p:oleObj>
              </mc:Choice>
              <mc:Fallback>
                <p:oleObj name="Równanie" r:id="rId6" imgW="99036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57813"/>
                        <a:ext cx="3276600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7924800" y="3597275"/>
          <a:ext cx="406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Równanie" r:id="rId8" imgW="177480" imgH="164880" progId="Equation.3">
                  <p:embed/>
                </p:oleObj>
              </mc:Choice>
              <mc:Fallback>
                <p:oleObj name="Równanie" r:id="rId8" imgW="17748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597275"/>
                        <a:ext cx="4064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8"/>
          <p:cNvGraphicFramePr>
            <a:graphicFrameLocks noChangeAspect="1"/>
          </p:cNvGraphicFramePr>
          <p:nvPr/>
        </p:nvGraphicFramePr>
        <p:xfrm>
          <a:off x="4114800" y="762000"/>
          <a:ext cx="3222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Równanie" r:id="rId10" imgW="139680" imgH="164880" progId="Equation.3">
                  <p:embed/>
                </p:oleObj>
              </mc:Choice>
              <mc:Fallback>
                <p:oleObj name="Równanie" r:id="rId10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762000"/>
                        <a:ext cx="3222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7" name="Picture 9" descr="BD05011_">
            <a:hlinkClick r:id="rId12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54102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9223" name="Picture 1028" descr="w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36588"/>
            <a:ext cx="77724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18" name="Object 1029"/>
          <p:cNvGraphicFramePr>
            <a:graphicFrameLocks noChangeAspect="1"/>
          </p:cNvGraphicFramePr>
          <p:nvPr/>
        </p:nvGraphicFramePr>
        <p:xfrm>
          <a:off x="762000" y="5340350"/>
          <a:ext cx="2971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Równanie" r:id="rId4" imgW="1028520" imgH="279360" progId="Equation.3">
                  <p:embed/>
                </p:oleObj>
              </mc:Choice>
              <mc:Fallback>
                <p:oleObj name="Równanie" r:id="rId4" imgW="1028520" imgH="27936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40350"/>
                        <a:ext cx="29718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030"/>
          <p:cNvGraphicFramePr>
            <a:graphicFrameLocks noChangeAspect="1"/>
          </p:cNvGraphicFramePr>
          <p:nvPr/>
        </p:nvGraphicFramePr>
        <p:xfrm>
          <a:off x="7924800" y="3597275"/>
          <a:ext cx="406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Równanie" r:id="rId6" imgW="177480" imgH="164880" progId="Equation.3">
                  <p:embed/>
                </p:oleObj>
              </mc:Choice>
              <mc:Fallback>
                <p:oleObj name="Równanie" r:id="rId6" imgW="177480" imgH="16488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597275"/>
                        <a:ext cx="4064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031"/>
          <p:cNvGraphicFramePr>
            <a:graphicFrameLocks noChangeAspect="1"/>
          </p:cNvGraphicFramePr>
          <p:nvPr/>
        </p:nvGraphicFramePr>
        <p:xfrm>
          <a:off x="4114800" y="762000"/>
          <a:ext cx="387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Równanie" r:id="rId8" imgW="139680" imgH="164880" progId="Equation.3">
                  <p:embed/>
                </p:oleObj>
              </mc:Choice>
              <mc:Fallback>
                <p:oleObj name="Równanie" r:id="rId8" imgW="139680" imgH="16488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762000"/>
                        <a:ext cx="3873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0" name="Picture 1032" descr="BD05011_">
            <a:hlinkClick r:id="rId10" action="ppaction://hlinksldjump" tooltip="Powrót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0" y="5410200"/>
            <a:ext cx="838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6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9"/>
</p:tagLst>
</file>

<file path=ppt/theme/theme1.xml><?xml version="1.0" encoding="utf-8"?>
<a:theme xmlns:a="http://schemas.openxmlformats.org/drawingml/2006/main" name="SZABLON PREZENTACJ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PREZENTACJI</Template>
  <TotalTime>1370</TotalTime>
  <Words>113</Words>
  <Application>Microsoft Office PowerPoint</Application>
  <PresentationFormat>Pokaz na ekranie (4:3)</PresentationFormat>
  <Paragraphs>48</Paragraphs>
  <Slides>25</Slides>
  <Notes>0</Notes>
  <HiddenSlides>0</HiddenSlides>
  <MMClips>2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7" baseType="lpstr">
      <vt:lpstr>SZABLON PREZENTACJI</vt:lpstr>
      <vt:lpstr>Równanie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Treści multimedialne - kodowanie, przetwarzanie, prezentacja  Odtwarzanie treści multimedialnych</vt:lpstr>
      <vt:lpstr>  Wykresy funkcji kwadratowej  Przekształcenia wykresów funkcji kwadratowych   Mariusz Włodarczyk Jerzy Sobol   AUTOR:  mgr Mariusz Włodarczyk mgr Jerzy Sobol       </vt:lpstr>
      <vt:lpstr>Zadanie 1. Sporządź wykresy  następujących funkcji:</vt:lpstr>
      <vt:lpstr> Zadanie 2. Stosując znane metody przekształcania wykresów funkcji, sporządź wykresy   następujących funkcji:</vt:lpstr>
      <vt:lpstr>Zadanie 3. Sporządź wykres funkcji:</vt:lpstr>
      <vt:lpstr>Zadanie 4. Sporządź wykres funkcji:</vt:lpstr>
      <vt:lpstr>Praca domowa</vt:lpstr>
      <vt:lpstr>Treści multimedialne - kodowanie, przetwarzanie, prezentacja  Odtwarzanie treści multimedialnych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Funkcja kwadratowa i jej własności</dc:title>
  <dc:creator>Włodarczyk Mariusz</dc:creator>
  <cp:lastModifiedBy>Magdalena Kopacz</cp:lastModifiedBy>
  <cp:revision>112</cp:revision>
  <dcterms:created xsi:type="dcterms:W3CDTF">2003-03-07T20:23:22Z</dcterms:created>
  <dcterms:modified xsi:type="dcterms:W3CDTF">2014-07-30T11:14:52Z</dcterms:modified>
</cp:coreProperties>
</file>