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363" r:id="rId4"/>
    <p:sldId id="369" r:id="rId5"/>
    <p:sldId id="391" r:id="rId6"/>
    <p:sldId id="387" r:id="rId7"/>
    <p:sldId id="380" r:id="rId8"/>
    <p:sldId id="392" r:id="rId9"/>
    <p:sldId id="389" r:id="rId10"/>
    <p:sldId id="388" r:id="rId11"/>
    <p:sldId id="397" r:id="rId12"/>
    <p:sldId id="384" r:id="rId13"/>
    <p:sldId id="398" r:id="rId14"/>
    <p:sldId id="401" r:id="rId15"/>
    <p:sldId id="403" r:id="rId16"/>
    <p:sldId id="406" r:id="rId17"/>
    <p:sldId id="400" r:id="rId18"/>
    <p:sldId id="407" r:id="rId19"/>
    <p:sldId id="408" r:id="rId20"/>
    <p:sldId id="409" r:id="rId21"/>
    <p:sldId id="404" r:id="rId22"/>
    <p:sldId id="405" r:id="rId23"/>
    <p:sldId id="393" r:id="rId24"/>
    <p:sldId id="394" r:id="rId25"/>
    <p:sldId id="395" r:id="rId26"/>
    <p:sldId id="396" r:id="rId27"/>
    <p:sldId id="352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69043" autoAdjust="0"/>
  </p:normalViewPr>
  <p:slideViewPr>
    <p:cSldViewPr>
      <p:cViewPr>
        <p:scale>
          <a:sx n="90" d="100"/>
          <a:sy n="90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FFD7-1024-41B9-A53A-B972794C6333}" type="datetimeFigureOut">
              <a:rPr lang="pl-PL" smtClean="0"/>
              <a:t>2014-07-07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1A612-A8EB-448C-AF82-C0F6BD7D97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85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85B4B3-23CA-43F5-AB8B-CC5748A8A109}" type="datetimeFigureOut">
              <a:rPr lang="pl-PL"/>
              <a:pPr>
                <a:defRPr/>
              </a:pPr>
              <a:t>2014-07-07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4293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1B64AB-B2E0-4A5F-A093-EEB6D4D67A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590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B64AB-B2E0-4A5F-A093-EEB6D4D67A30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32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Nowy slajd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/>
          <a:lstStyle/>
          <a:p>
            <a:pPr eaLnBrk="1" hangingPunct="1"/>
            <a:r>
              <a:rPr lang="pl-PL" altLang="pl-PL" sz="3600" smtClean="0"/>
              <a:t>Treści multimedialne - kodowanie, przetwarzanie, prezentacja</a:t>
            </a:r>
            <a:br>
              <a:rPr lang="pl-PL" altLang="pl-PL" sz="3600" smtClean="0"/>
            </a:br>
            <a:r>
              <a:rPr lang="pl-PL" altLang="pl-PL" sz="1600" smtClean="0"/>
              <a:t/>
            </a:r>
            <a:br>
              <a:rPr lang="pl-PL" altLang="pl-PL" sz="1600" smtClean="0"/>
            </a:br>
            <a:r>
              <a:rPr lang="pl-PL" altLang="pl-PL" sz="3600" smtClean="0"/>
              <a:t>Odtwarzanie treści multimedialnych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Andrzej Majkowski</a:t>
            </a:r>
          </a:p>
        </p:txBody>
      </p:sp>
      <p:sp>
        <p:nvSpPr>
          <p:cNvPr id="2052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3F018F8-F639-41F5-BDCA-324EE758A32D}" type="slidenum">
              <a:rPr lang="pl-PL" altLang="pl-PL" sz="2400">
                <a:solidFill>
                  <a:schemeClr val="bg1"/>
                </a:solidFill>
                <a:cs typeface="Arial" charset="0"/>
              </a:rPr>
              <a:pPr/>
              <a:t>1</a:t>
            </a:fld>
            <a:endParaRPr lang="pl-PL" altLang="pl-PL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3" name="Symbol zastępczy stopki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altLang="pl-PL" sz="280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pic>
        <p:nvPicPr>
          <p:cNvPr id="2054" name="Obraz 5" descr="OKLADKA_tresci_multimedialne_kodowanie_przetwarzanie_prezentac kop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Oblicz </a:t>
            </a:r>
            <a:r>
              <a:rPr lang="pl-PL" dirty="0">
                <a:latin typeface="Arial" pitchFamily="34" charset="0"/>
                <a:cs typeface="Arial" pitchFamily="34" charset="0"/>
              </a:rPr>
              <a:t>różnice liczb zapisanych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systemach: </a:t>
            </a: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a) dwójkowym</a:t>
            </a:r>
            <a:r>
              <a:rPr lang="pl-PL" dirty="0">
                <a:latin typeface="Arial" pitchFamily="34" charset="0"/>
                <a:cs typeface="Arial" pitchFamily="34" charset="0"/>
              </a:rPr>
              <a:t>:</a:t>
            </a:r>
            <a:r>
              <a:rPr lang="pl-PL" dirty="0"/>
              <a:t>	</a:t>
            </a:r>
          </a:p>
          <a:p>
            <a:pPr lvl="1"/>
            <a:r>
              <a:rPr lang="pl-PL" dirty="0"/>
              <a:t>111100 - 101010 = </a:t>
            </a:r>
          </a:p>
          <a:p>
            <a:pPr lvl="1"/>
            <a:r>
              <a:rPr lang="pl-PL" dirty="0"/>
              <a:t>1000000 - </a:t>
            </a:r>
            <a:r>
              <a:rPr lang="pl-PL" dirty="0" smtClean="0"/>
              <a:t>111 </a:t>
            </a:r>
            <a:r>
              <a:rPr lang="pl-PL" dirty="0"/>
              <a:t>=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b) szesnastkowym</a:t>
            </a:r>
            <a:r>
              <a:rPr lang="pl-PL" dirty="0">
                <a:latin typeface="Arial" pitchFamily="34" charset="0"/>
                <a:cs typeface="Arial" pitchFamily="34" charset="0"/>
              </a:rPr>
              <a:t>:</a:t>
            </a:r>
            <a:r>
              <a:rPr lang="pl-PL" dirty="0"/>
              <a:t>	</a:t>
            </a:r>
          </a:p>
          <a:p>
            <a:pPr lvl="1"/>
            <a:r>
              <a:rPr lang="pl-PL" dirty="0"/>
              <a:t>ACDC - ABBA = </a:t>
            </a:r>
          </a:p>
          <a:p>
            <a:pPr lvl="1"/>
            <a:r>
              <a:rPr lang="pl-PL" dirty="0"/>
              <a:t>BABA - ABBA =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811427"/>
            <a:ext cx="3672210" cy="3672407"/>
          </a:xfrm>
        </p:spPr>
        <p:txBody>
          <a:bodyPr/>
          <a:lstStyle/>
          <a:p>
            <a:pPr marL="0" indent="0">
              <a:buNone/>
              <a:defRPr/>
            </a:pPr>
            <a:endParaRPr lang="pl-PL" altLang="pl-PL" b="1" dirty="0">
              <a:latin typeface="+mj-lt"/>
            </a:endParaRPr>
          </a:p>
          <a:p>
            <a:pPr marL="0" indent="0">
              <a:buNone/>
              <a:defRPr/>
            </a:pPr>
            <a:r>
              <a:rPr lang="pl-PL" altLang="pl-PL" b="1" dirty="0" smtClean="0">
                <a:latin typeface="+mj-lt"/>
              </a:rPr>
              <a:t> 	</a:t>
            </a:r>
            <a:r>
              <a:rPr lang="pl-PL" altLang="pl-PL" dirty="0" smtClean="0">
                <a:latin typeface="+mj-lt"/>
              </a:rPr>
              <a:t>    123</a:t>
            </a:r>
            <a:endParaRPr lang="pl-PL" altLang="pl-PL" dirty="0">
              <a:latin typeface="+mj-lt"/>
            </a:endParaRPr>
          </a:p>
          <a:p>
            <a:pPr marL="0" indent="0">
              <a:buNone/>
              <a:defRPr/>
            </a:pPr>
            <a:r>
              <a:rPr lang="pl-PL" altLang="pl-PL" dirty="0">
                <a:latin typeface="+mj-lt"/>
              </a:rPr>
              <a:t>	</a:t>
            </a:r>
            <a:r>
              <a:rPr lang="pl-PL" altLang="pl-PL" dirty="0" smtClean="0">
                <a:latin typeface="+mj-lt"/>
              </a:rPr>
              <a:t>*     42</a:t>
            </a:r>
          </a:p>
          <a:p>
            <a:pPr marL="0" indent="0">
              <a:buNone/>
              <a:defRPr/>
            </a:pPr>
            <a:r>
              <a:rPr lang="pl-PL" altLang="pl-PL" dirty="0" smtClean="0">
                <a:latin typeface="+mj-lt"/>
              </a:rPr>
              <a:t> 	    246</a:t>
            </a:r>
          </a:p>
          <a:p>
            <a:pPr marL="0" indent="0">
              <a:buNone/>
              <a:defRPr/>
            </a:pPr>
            <a:r>
              <a:rPr lang="pl-PL" altLang="pl-PL" dirty="0" smtClean="0">
                <a:latin typeface="+mj-lt"/>
              </a:rPr>
              <a:t>         492</a:t>
            </a:r>
          </a:p>
          <a:p>
            <a:pPr marL="0" indent="0">
              <a:buNone/>
              <a:defRPr/>
            </a:pPr>
            <a:r>
              <a:rPr lang="pl-PL" altLang="pl-PL" dirty="0" smtClean="0">
                <a:latin typeface="+mj-lt"/>
              </a:rPr>
              <a:t>         5166  </a:t>
            </a:r>
            <a:endParaRPr lang="pl-PL" altLang="pl-PL" dirty="0">
              <a:latin typeface="+mj-lt"/>
            </a:endParaRPr>
          </a:p>
          <a:p>
            <a:pPr marL="0" indent="0">
              <a:buNone/>
              <a:defRPr/>
            </a:pPr>
            <a:endParaRPr lang="pl-PL" altLang="pl-PL" dirty="0">
              <a:latin typeface="+mj-lt"/>
            </a:endParaRPr>
          </a:p>
        </p:txBody>
      </p:sp>
      <p:sp>
        <p:nvSpPr>
          <p:cNvPr id="4099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Mnożenie w </a:t>
            </a:r>
            <a:r>
              <a:rPr lang="pl-PL" altLang="pl-PL" dirty="0"/>
              <a:t>systemie dziesiętnym </a:t>
            </a:r>
            <a:endParaRPr lang="pl-PL" altLang="pl-PL" dirty="0" smtClean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395536" y="980728"/>
            <a:ext cx="8208912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Przypomnimy sobie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mnożenie pisemne. </a:t>
            </a:r>
            <a:endParaRPr lang="pl-PL" altLang="pl-P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3923928" y="3573016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3923928" y="47251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280" cy="433387"/>
          </a:xfrm>
        </p:spPr>
        <p:txBody>
          <a:bodyPr/>
          <a:lstStyle/>
          <a:p>
            <a:r>
              <a:rPr lang="pl-PL" altLang="pl-PL" dirty="0" smtClean="0"/>
              <a:t>Tabliczka mnożenia w systemie dziesiętnym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050"/>
            <a:ext cx="8363272" cy="5400675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Mnożąc pisemnie posługiwaliśmy się dobrze znaną tabliczką mnożenia:</a:t>
            </a:r>
          </a:p>
          <a:p>
            <a:pPr marL="0" indent="0"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78594"/>
              </p:ext>
            </p:extLst>
          </p:nvPr>
        </p:nvGraphicFramePr>
        <p:xfrm>
          <a:off x="1331642" y="2204865"/>
          <a:ext cx="6336704" cy="3888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 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1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2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3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6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>
                          <a:effectLst/>
                        </a:rPr>
                        <a:t>8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9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10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1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2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3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6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12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8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9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349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10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100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2483768" y="2008676"/>
            <a:ext cx="4596338" cy="39604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3600" dirty="0" smtClean="0">
                <a:latin typeface="+mj-lt"/>
              </a:rPr>
              <a:t>      </a:t>
            </a:r>
            <a:r>
              <a:rPr lang="pl-PL" altLang="pl-PL" dirty="0" smtClean="0">
                <a:latin typeface="+mj-lt"/>
              </a:rPr>
              <a:t>1 1 0 0 1</a:t>
            </a:r>
          </a:p>
          <a:p>
            <a:pPr marL="0" indent="0">
              <a:buNone/>
              <a:defRPr/>
            </a:pPr>
            <a:r>
              <a:rPr lang="pl-PL" dirty="0" smtClean="0">
                <a:latin typeface="+mj-lt"/>
              </a:rPr>
              <a:t>    *      1 0 1 </a:t>
            </a:r>
          </a:p>
          <a:p>
            <a:pPr marL="0" indent="0">
              <a:buNone/>
              <a:defRPr/>
            </a:pPr>
            <a:r>
              <a:rPr lang="pl-PL" dirty="0" smtClean="0">
                <a:latin typeface="+mj-lt"/>
              </a:rPr>
              <a:t>    1  1  0 0 1</a:t>
            </a:r>
          </a:p>
          <a:p>
            <a:pPr marL="0" indent="0">
              <a:buNone/>
              <a:defRPr/>
            </a:pPr>
            <a:r>
              <a:rPr lang="pl-PL" dirty="0" smtClean="0">
                <a:latin typeface="+mj-lt"/>
              </a:rPr>
              <a:t>    0 0 0 0 0 </a:t>
            </a:r>
          </a:p>
          <a:p>
            <a:pPr marL="0" indent="0">
              <a:buNone/>
              <a:defRPr/>
            </a:pPr>
            <a:r>
              <a:rPr lang="pl-PL" dirty="0" smtClean="0">
                <a:latin typeface="+mj-lt"/>
              </a:rPr>
              <a:t> 1 1 0 0 1</a:t>
            </a:r>
          </a:p>
          <a:p>
            <a:pPr marL="0" indent="0">
              <a:buNone/>
              <a:defRPr/>
            </a:pPr>
            <a:r>
              <a:rPr lang="pl-PL" dirty="0" smtClean="0">
                <a:latin typeface="+mj-lt"/>
              </a:rPr>
              <a:t> 1 1 1 1 1 0 1</a:t>
            </a:r>
          </a:p>
        </p:txBody>
      </p:sp>
      <p:sp>
        <p:nvSpPr>
          <p:cNvPr id="10243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Dodawanie w systemie dwójkowym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347358" y="861681"/>
            <a:ext cx="8208912" cy="11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 systemie dwójkowym są tylko 2 cyfry, więc mnożenie jest proste.</a:t>
            </a:r>
            <a:endParaRPr lang="pl-PL" altLang="pl-P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3131840" y="328498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2483768" y="5013176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363272" cy="433387"/>
          </a:xfrm>
        </p:spPr>
        <p:txBody>
          <a:bodyPr/>
          <a:lstStyle/>
          <a:p>
            <a:r>
              <a:rPr lang="pl-PL" dirty="0" smtClean="0"/>
              <a:t>Tabliczka mnożenia w systemie dwójkowym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5776" y="4509120"/>
            <a:ext cx="4032448" cy="64807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Prawda, że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proste?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15478"/>
              </p:ext>
            </p:extLst>
          </p:nvPr>
        </p:nvGraphicFramePr>
        <p:xfrm>
          <a:off x="2555776" y="1196752"/>
          <a:ext cx="374441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96144"/>
                <a:gridCol w="1296144"/>
              </a:tblGrid>
              <a:tr h="1080120">
                <a:tc>
                  <a:txBody>
                    <a:bodyPr/>
                    <a:lstStyle/>
                    <a:p>
                      <a:pPr algn="l" fontAlgn="b"/>
                      <a:endParaRPr lang="pl-PL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l-PL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1" u="none" strike="noStrike" dirty="0">
                          <a:effectLst/>
                        </a:rPr>
                        <a:t>0</a:t>
                      </a:r>
                      <a:endParaRPr lang="pl-PL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0" u="none" strike="noStrike" dirty="0">
                          <a:effectLst/>
                        </a:rPr>
                        <a:t>0</a:t>
                      </a:r>
                      <a:endParaRPr lang="pl-PL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0" u="none" strike="noStrike" dirty="0">
                          <a:effectLst/>
                        </a:rPr>
                        <a:t>0</a:t>
                      </a:r>
                      <a:endParaRPr lang="pl-PL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</a:tr>
              <a:tr h="1080120"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1" u="none" strike="noStrike" dirty="0">
                          <a:effectLst/>
                        </a:rPr>
                        <a:t>1</a:t>
                      </a:r>
                      <a:endParaRPr lang="pl-PL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0" u="none" strike="noStrike" dirty="0">
                          <a:effectLst/>
                        </a:rPr>
                        <a:t>0</a:t>
                      </a:r>
                      <a:endParaRPr lang="pl-PL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3600" b="0" u="none" strike="noStrike" dirty="0">
                          <a:effectLst/>
                        </a:rPr>
                        <a:t>1</a:t>
                      </a:r>
                      <a:endParaRPr lang="pl-PL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395536" y="530120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Jak będzie wyglądała tabliczka mnożenia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systemie szesnastkowym?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433387"/>
          </a:xfrm>
        </p:spPr>
        <p:txBody>
          <a:bodyPr/>
          <a:lstStyle/>
          <a:p>
            <a:r>
              <a:rPr lang="pl-PL" dirty="0" smtClean="0"/>
              <a:t>Tabliczka mnożenia w systemie szesnastkowym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790"/>
              </p:ext>
            </p:extLst>
          </p:nvPr>
        </p:nvGraphicFramePr>
        <p:xfrm>
          <a:off x="683568" y="836712"/>
          <a:ext cx="7704859" cy="579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  <a:gridCol w="453227"/>
              </a:tblGrid>
              <a:tr h="340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F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F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F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F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3F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54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3F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8C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2C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8F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27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8F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B6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F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F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2D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4B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69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87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A5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C3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E1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Mnożenie w systemie szesnastkowym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2348880"/>
            <a:ext cx="2736304" cy="345638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+mj-lt"/>
              </a:rPr>
              <a:t>	</a:t>
            </a:r>
            <a:r>
              <a:rPr lang="pl-PL" dirty="0" smtClean="0">
                <a:latin typeface="+mj-lt"/>
              </a:rPr>
              <a:t>31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*	24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	C4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   62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   6E4	</a:t>
            </a:r>
            <a:endParaRPr lang="pl-PL" dirty="0">
              <a:latin typeface="+mj-lt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691680" y="2924944"/>
            <a:ext cx="1348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1691680" y="4077072"/>
            <a:ext cx="1348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323528" y="112474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Jeśli znasz tabliczkę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mnożenia </a:t>
            </a:r>
            <a:r>
              <a:rPr lang="pl-PL" sz="3200" dirty="0" smtClean="0">
                <a:latin typeface="Arial" pitchFamily="34" charset="0"/>
                <a:cs typeface="Arial" pitchFamily="34" charset="0"/>
                <a:sym typeface="Symbol"/>
              </a:rPr>
              <a:t> to mnożenie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jest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proste.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 bwMode="auto">
          <a:xfrm>
            <a:off x="4214305" y="2201962"/>
            <a:ext cx="27363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	7E4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*	  3A</a:t>
            </a:r>
          </a:p>
          <a:p>
            <a:pPr marL="0" indent="0">
              <a:buFont typeface="Arial" charset="0"/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 4EE8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17AC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1C9A8	</a:t>
            </a:r>
            <a:endParaRPr lang="pl-PL" dirty="0">
              <a:latin typeface="+mj-lt"/>
            </a:endParaRPr>
          </a:p>
        </p:txBody>
      </p:sp>
      <p:cxnSp>
        <p:nvCxnSpPr>
          <p:cNvPr id="20" name="Łącznik prostoliniowy 19"/>
          <p:cNvCxnSpPr/>
          <p:nvPr/>
        </p:nvCxnSpPr>
        <p:spPr>
          <a:xfrm>
            <a:off x="4499992" y="292494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4499992" y="407707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Oblicz iloczyn liczb zapisanych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systemach: </a:t>
            </a: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a) dwójkowym</a:t>
            </a:r>
            <a:r>
              <a:rPr lang="pl-PL" dirty="0">
                <a:latin typeface="Arial" pitchFamily="34" charset="0"/>
                <a:cs typeface="Arial" pitchFamily="34" charset="0"/>
              </a:rPr>
              <a:t>:	</a:t>
            </a:r>
          </a:p>
          <a:p>
            <a:pPr lvl="1"/>
            <a:r>
              <a:rPr lang="pl-PL" dirty="0"/>
              <a:t>111 * 101 =</a:t>
            </a:r>
          </a:p>
          <a:p>
            <a:pPr lvl="1"/>
            <a:r>
              <a:rPr lang="pl-PL" dirty="0"/>
              <a:t>100100 * 111 </a:t>
            </a:r>
            <a:r>
              <a:rPr lang="pl-PL" dirty="0" smtClean="0"/>
              <a:t>=</a:t>
            </a:r>
          </a:p>
          <a:p>
            <a:pPr lvl="1"/>
            <a:endParaRPr lang="pl-PL" dirty="0" smtClean="0"/>
          </a:p>
          <a:p>
            <a:pPr marL="0" lvl="1" indent="0">
              <a:buNone/>
            </a:pPr>
            <a:r>
              <a:rPr lang="pl-PL" sz="3200" dirty="0" smtClean="0">
                <a:latin typeface="Arial" pitchFamily="34" charset="0"/>
                <a:cs typeface="Arial" pitchFamily="34" charset="0"/>
              </a:rPr>
              <a:t>b) szesnastkowym:</a:t>
            </a:r>
          </a:p>
          <a:p>
            <a:pPr lvl="1"/>
            <a:r>
              <a:rPr lang="pl-PL" dirty="0"/>
              <a:t>AB * CD  =</a:t>
            </a:r>
          </a:p>
          <a:p>
            <a:pPr lvl="1"/>
            <a:r>
              <a:rPr lang="pl-PL" dirty="0" smtClean="0"/>
              <a:t>ABA </a:t>
            </a:r>
            <a:r>
              <a:rPr lang="pl-PL" dirty="0"/>
              <a:t>* 12 =</a:t>
            </a:r>
          </a:p>
          <a:p>
            <a:pPr marL="0" lvl="1" indent="0">
              <a:buNone/>
            </a:pPr>
            <a:endParaRPr lang="pl-PL" dirty="0" smtClean="0"/>
          </a:p>
          <a:p>
            <a:pPr marL="0" lvl="1" indent="0">
              <a:buNone/>
            </a:pPr>
            <a:r>
              <a:rPr lang="pl-PL" dirty="0" smtClean="0"/>
              <a:t>	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636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Dzielenie w systemie dziesiętnym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1296" y="836712"/>
            <a:ext cx="5122912" cy="54006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Przypomnijmy algorytm: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439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3073 : 7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  28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  27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21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63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63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==</a:t>
            </a:r>
            <a:endParaRPr lang="pl-PL" dirty="0">
              <a:latin typeface="+mj-lt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403648" y="321297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1403648" y="436510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1403648" y="558924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1403648" y="206084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4921696" y="836712"/>
            <a:ext cx="39707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pl-PL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414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4975 : 12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48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17</a:t>
            </a:r>
          </a:p>
          <a:p>
            <a:pPr marL="0" indent="0">
              <a:buFont typeface="Arial" charset="0"/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12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55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48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  7</a:t>
            </a:r>
            <a:endParaRPr lang="pl-PL" dirty="0">
              <a:latin typeface="+mj-lt"/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4788024" y="1988840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932040" y="314096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5004048" y="436510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5084440" y="544522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Dzielenie w systemie dwójkowym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5232" y="1196752"/>
            <a:ext cx="3322712" cy="5256584"/>
          </a:xfrm>
        </p:spPr>
        <p:txBody>
          <a:bodyPr/>
          <a:lstStyle/>
          <a:p>
            <a:pPr marL="0" indent="0">
              <a:buNone/>
            </a:pPr>
            <a:endParaRPr lang="pl-PL" dirty="0" smtClean="0">
              <a:latin typeface="+mj-lt"/>
            </a:endParaRP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    1101</a:t>
            </a: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1000001 : 101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 101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110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101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    101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    101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       ===</a:t>
            </a:r>
            <a:endParaRPr lang="pl-PL" dirty="0">
              <a:latin typeface="+mj-lt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827584" y="234888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755576" y="357301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899592" y="472514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971600" y="594928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5137720" y="1196752"/>
            <a:ext cx="33227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pl-PL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1010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11111 : 11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11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=11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11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  =1</a:t>
            </a:r>
          </a:p>
          <a:p>
            <a:pPr marL="0" indent="0">
              <a:buFont typeface="Arial" charset="0"/>
              <a:buNone/>
            </a:pPr>
            <a:r>
              <a:rPr lang="pl-PL" dirty="0" smtClean="0">
                <a:latin typeface="+mj-lt"/>
              </a:rPr>
              <a:t>        </a:t>
            </a:r>
            <a:endParaRPr lang="pl-PL" dirty="0">
              <a:latin typeface="+mj-lt"/>
            </a:endParaRP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5292080" y="234888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5220072" y="357301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5364088" y="472514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179512" y="76470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Pamiętaj </a:t>
            </a:r>
            <a:r>
              <a:rPr lang="pl-PL" sz="3200" dirty="0" smtClean="0">
                <a:latin typeface="Arial" pitchFamily="34" charset="0"/>
                <a:cs typeface="Arial" pitchFamily="34" charset="0"/>
                <a:sym typeface="Symbol"/>
              </a:rPr>
              <a:t>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system dwójkowy, wynik też składa się tylko z 0 i 1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9B345C-F9C6-4C0D-92FB-4C156E1415A6}" type="slidenum">
              <a:rPr lang="pl-PL" altLang="pl-PL" sz="2400">
                <a:solidFill>
                  <a:schemeClr val="bg1"/>
                </a:solidFill>
                <a:cs typeface="Arial" charset="0"/>
              </a:rPr>
              <a:pPr/>
              <a:t>2</a:t>
            </a:fld>
            <a:endParaRPr lang="pl-PL" altLang="pl-PL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5" name="Tytuł 5"/>
          <p:cNvSpPr>
            <a:spLocks noGrp="1"/>
          </p:cNvSpPr>
          <p:nvPr>
            <p:ph type="title"/>
          </p:nvPr>
        </p:nvSpPr>
        <p:spPr>
          <a:xfrm>
            <a:off x="179389" y="188913"/>
            <a:ext cx="8065020" cy="4752975"/>
          </a:xfrm>
        </p:spPr>
        <p:txBody>
          <a:bodyPr anchor="t"/>
          <a:lstStyle/>
          <a:p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4000" dirty="0" smtClean="0"/>
              <a:t>Operacje </a:t>
            </a:r>
            <a:r>
              <a:rPr lang="pl-PL" altLang="pl-PL" sz="4000" dirty="0"/>
              <a:t>arytmetyczne </a:t>
            </a:r>
            <a:r>
              <a:rPr lang="pl-PL" altLang="pl-PL" sz="4000" dirty="0" smtClean="0"/>
              <a:t/>
            </a:r>
            <a:br>
              <a:rPr lang="pl-PL" altLang="pl-PL" sz="4000" dirty="0" smtClean="0"/>
            </a:br>
            <a:r>
              <a:rPr lang="pl-PL" altLang="pl-PL" sz="4000" dirty="0" smtClean="0"/>
              <a:t>w </a:t>
            </a:r>
            <a:r>
              <a:rPr lang="pl-PL" altLang="pl-PL" sz="4000" dirty="0" smtClean="0"/>
              <a:t>pozycyjnych systemach liczbowych</a:t>
            </a:r>
            <a:br>
              <a:rPr lang="pl-PL" altLang="pl-PL" sz="4000" dirty="0" smtClean="0"/>
            </a:br>
            <a:r>
              <a:rPr lang="pl-PL" altLang="pl-PL" sz="4000" dirty="0" smtClean="0"/>
              <a:t/>
            </a:r>
            <a:br>
              <a:rPr lang="pl-PL" altLang="pl-PL" sz="4000" dirty="0" smtClean="0"/>
            </a:br>
            <a:r>
              <a:rPr lang="pl-PL" altLang="pl-PL" sz="4000" dirty="0" smtClean="0"/>
              <a:t/>
            </a:r>
            <a:br>
              <a:rPr lang="pl-PL" altLang="pl-PL" sz="4000" dirty="0" smtClean="0"/>
            </a:br>
            <a:r>
              <a:rPr lang="pl-PL" altLang="pl-PL" sz="2400" dirty="0" smtClean="0"/>
              <a:t>Ewelina Mikuła, Grzegorz </a:t>
            </a:r>
            <a:r>
              <a:rPr lang="pl-PL" altLang="pl-PL" sz="2400" dirty="0" err="1" smtClean="0"/>
              <a:t>Zyśk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endParaRPr lang="pl-PL" altLang="pl-PL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Dzielenie w systemie szesnastkowym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1609328" y="1340768"/>
            <a:ext cx="33227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pl-PL" sz="3000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25A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70E : 3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6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10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  E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  1E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  1E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   ==</a:t>
            </a:r>
            <a:endParaRPr lang="pl-PL" sz="3000" dirty="0">
              <a:latin typeface="+mj-lt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475656" y="2492896"/>
            <a:ext cx="1548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1475656" y="35010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1475656" y="465313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1475656" y="580526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137720" y="1340768"/>
            <a:ext cx="33227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pl-PL" sz="3000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19C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B4F : 7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7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44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3F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  5F</a:t>
            </a:r>
          </a:p>
          <a:p>
            <a:pPr marL="0" indent="0">
              <a:buFont typeface="Arial" charset="0"/>
              <a:buNone/>
            </a:pPr>
            <a:r>
              <a:rPr lang="pl-PL" sz="3000" dirty="0">
                <a:latin typeface="+mj-lt"/>
              </a:rPr>
              <a:t> </a:t>
            </a:r>
            <a:r>
              <a:rPr lang="pl-PL" sz="3000" dirty="0" smtClean="0">
                <a:latin typeface="+mj-lt"/>
              </a:rPr>
              <a:t> 54</a:t>
            </a:r>
          </a:p>
          <a:p>
            <a:pPr marL="0" indent="0">
              <a:buFont typeface="Arial" charset="0"/>
              <a:buNone/>
            </a:pPr>
            <a:r>
              <a:rPr lang="pl-PL" sz="3000" dirty="0">
                <a:latin typeface="+mj-lt"/>
              </a:rPr>
              <a:t> </a:t>
            </a:r>
            <a:r>
              <a:rPr lang="pl-PL" sz="3000" dirty="0" smtClean="0">
                <a:latin typeface="+mj-lt"/>
              </a:rPr>
              <a:t>   B</a:t>
            </a:r>
          </a:p>
          <a:p>
            <a:pPr marL="0" indent="0">
              <a:buFont typeface="Arial" charset="0"/>
              <a:buNone/>
            </a:pPr>
            <a:r>
              <a:rPr lang="pl-PL" sz="3000" dirty="0" smtClean="0">
                <a:latin typeface="+mj-lt"/>
              </a:rPr>
              <a:t>        </a:t>
            </a:r>
            <a:endParaRPr lang="pl-PL" sz="3000" dirty="0">
              <a:latin typeface="+mj-lt"/>
            </a:endParaRP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4937212" y="2492896"/>
            <a:ext cx="1795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5004048" y="35010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5076056" y="465313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5004048" y="573325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51520" y="80215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Jak w każdym systemie pomocna będzie tabliczka mnożenia.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Oblicz iloraz liczb zapisanych w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systemie </a:t>
            </a: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a) dwójkowym</a:t>
            </a:r>
            <a:r>
              <a:rPr lang="pl-PL" dirty="0">
                <a:latin typeface="Arial" pitchFamily="34" charset="0"/>
                <a:cs typeface="Arial" pitchFamily="34" charset="0"/>
              </a:rPr>
              <a:t>:</a:t>
            </a:r>
            <a:r>
              <a:rPr lang="pl-PL" dirty="0"/>
              <a:t>	</a:t>
            </a:r>
          </a:p>
          <a:p>
            <a:pPr marL="0" lvl="0" indent="0">
              <a:buNone/>
            </a:pPr>
            <a:r>
              <a:rPr lang="pl-PL" dirty="0" smtClean="0"/>
              <a:t>- 1110000 </a:t>
            </a:r>
            <a:r>
              <a:rPr lang="pl-PL" dirty="0"/>
              <a:t>: 111 = </a:t>
            </a:r>
          </a:p>
          <a:p>
            <a:pPr marL="0" lvl="0" indent="0">
              <a:buNone/>
            </a:pPr>
            <a:r>
              <a:rPr lang="pl-PL" dirty="0" smtClean="0"/>
              <a:t>- 100011 </a:t>
            </a:r>
            <a:r>
              <a:rPr lang="pl-PL" dirty="0"/>
              <a:t>: 101 =</a:t>
            </a:r>
          </a:p>
          <a:p>
            <a:pPr marL="0" indent="0">
              <a:buNone/>
            </a:pPr>
            <a:endParaRPr lang="pl-PL" dirty="0" smtClean="0"/>
          </a:p>
          <a:p>
            <a:pPr marL="0" lv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b) szesnastkowym</a:t>
            </a:r>
            <a:r>
              <a:rPr lang="pl-PL" dirty="0">
                <a:latin typeface="Arial" pitchFamily="34" charset="0"/>
                <a:cs typeface="Arial" pitchFamily="34" charset="0"/>
              </a:rPr>
              <a:t>:	</a:t>
            </a:r>
          </a:p>
          <a:p>
            <a:pPr marL="0" lvl="0" indent="0">
              <a:buNone/>
            </a:pPr>
            <a:r>
              <a:rPr lang="pl-PL" dirty="0" smtClean="0"/>
              <a:t>- 18F </a:t>
            </a:r>
            <a:r>
              <a:rPr lang="pl-PL" dirty="0"/>
              <a:t>: 13 = </a:t>
            </a:r>
          </a:p>
          <a:p>
            <a:pPr marL="0" indent="0">
              <a:buNone/>
            </a:pPr>
            <a:r>
              <a:rPr lang="pl-PL" dirty="0" smtClean="0"/>
              <a:t>- C8 </a:t>
            </a:r>
            <a:r>
              <a:rPr lang="pl-PL" dirty="0"/>
              <a:t>: </a:t>
            </a:r>
            <a:r>
              <a:rPr lang="pl-PL" dirty="0" smtClean="0"/>
              <a:t> A </a:t>
            </a:r>
            <a:r>
              <a:rPr lang="pl-PL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896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Ułamki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0060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Wzór ogólny:</a:t>
            </a:r>
          </a:p>
          <a:p>
            <a:pPr>
              <a:buNone/>
            </a:pPr>
            <a:r>
              <a:rPr lang="pl-PL" altLang="pl-PL" sz="3600" dirty="0" smtClean="0"/>
              <a:t>0, a</a:t>
            </a:r>
            <a:r>
              <a:rPr lang="pl-PL" altLang="pl-PL" sz="3600" baseline="-25000" dirty="0" smtClean="0"/>
              <a:t>1</a:t>
            </a:r>
            <a:r>
              <a:rPr lang="pl-PL" altLang="pl-PL" sz="3600" dirty="0"/>
              <a:t> </a:t>
            </a:r>
            <a:r>
              <a:rPr lang="pl-PL" altLang="pl-PL" sz="3600" dirty="0" smtClean="0"/>
              <a:t>a</a:t>
            </a:r>
            <a:r>
              <a:rPr lang="pl-PL" altLang="pl-PL" sz="3600" baseline="-25000" dirty="0" smtClean="0"/>
              <a:t>2</a:t>
            </a:r>
            <a:r>
              <a:rPr lang="pl-PL" altLang="pl-PL" sz="3600" dirty="0" smtClean="0"/>
              <a:t>…</a:t>
            </a:r>
            <a:r>
              <a:rPr lang="pl-PL" altLang="pl-PL" sz="3600" dirty="0" err="1" smtClean="0"/>
              <a:t>a</a:t>
            </a:r>
            <a:r>
              <a:rPr lang="pl-PL" altLang="pl-PL" sz="3600" baseline="-25000" dirty="0" err="1" smtClean="0"/>
              <a:t>n</a:t>
            </a:r>
            <a:r>
              <a:rPr lang="pl-PL" altLang="pl-PL" sz="3600" dirty="0" smtClean="0"/>
              <a:t> = a</a:t>
            </a:r>
            <a:r>
              <a:rPr lang="pl-PL" altLang="pl-PL" sz="3600" baseline="-25000" dirty="0" smtClean="0"/>
              <a:t>1</a:t>
            </a:r>
            <a:r>
              <a:rPr lang="pl-PL" altLang="pl-PL" sz="3600" dirty="0" smtClean="0"/>
              <a:t>*p</a:t>
            </a:r>
            <a:r>
              <a:rPr lang="pl-PL" altLang="pl-PL" sz="3600" baseline="30000" dirty="0" smtClean="0"/>
              <a:t>-1 </a:t>
            </a:r>
            <a:r>
              <a:rPr lang="pl-PL" altLang="pl-PL" sz="3600" dirty="0" smtClean="0"/>
              <a:t>+ a</a:t>
            </a:r>
            <a:r>
              <a:rPr lang="pl-PL" altLang="pl-PL" sz="3600" baseline="-25000" dirty="0" smtClean="0"/>
              <a:t>2</a:t>
            </a:r>
            <a:r>
              <a:rPr lang="pl-PL" altLang="pl-PL" sz="3600" dirty="0" smtClean="0"/>
              <a:t>*p</a:t>
            </a:r>
            <a:r>
              <a:rPr lang="pl-PL" altLang="pl-PL" sz="3600" baseline="30000" dirty="0" smtClean="0"/>
              <a:t>-2</a:t>
            </a:r>
            <a:r>
              <a:rPr lang="pl-PL" altLang="pl-PL" sz="3600" dirty="0" smtClean="0"/>
              <a:t> +… +</a:t>
            </a:r>
            <a:r>
              <a:rPr lang="pl-PL" altLang="pl-PL" sz="3600" dirty="0"/>
              <a:t> </a:t>
            </a:r>
            <a:r>
              <a:rPr lang="pl-PL" altLang="pl-PL" sz="3600" dirty="0" err="1" smtClean="0"/>
              <a:t>a</a:t>
            </a:r>
            <a:r>
              <a:rPr lang="pl-PL" altLang="pl-PL" sz="3600" baseline="-25000" dirty="0" err="1" smtClean="0"/>
              <a:t>n</a:t>
            </a:r>
            <a:r>
              <a:rPr lang="pl-PL" altLang="pl-PL" sz="3600" dirty="0" smtClean="0"/>
              <a:t>*p</a:t>
            </a:r>
            <a:r>
              <a:rPr lang="pl-PL" altLang="pl-PL" sz="3600" baseline="30000" dirty="0" smtClean="0"/>
              <a:t>-n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2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Ułamki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Przykład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charset="0"/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0.0101</a:t>
            </a:r>
            <a:r>
              <a:rPr lang="pl-PL" altLang="pl-PL" baseline="-25000" dirty="0" smtClean="0">
                <a:latin typeface="+mj-lt"/>
              </a:rPr>
              <a:t>2</a:t>
            </a:r>
            <a:r>
              <a:rPr lang="pl-PL" altLang="pl-PL" dirty="0" smtClean="0">
                <a:latin typeface="+mj-lt"/>
              </a:rPr>
              <a:t> = 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= 0*2</a:t>
            </a:r>
            <a:r>
              <a:rPr lang="pl-PL" altLang="pl-PL" baseline="30000" dirty="0" smtClean="0">
                <a:latin typeface="+mj-lt"/>
              </a:rPr>
              <a:t>-1</a:t>
            </a:r>
            <a:r>
              <a:rPr lang="pl-PL" altLang="pl-PL" dirty="0" smtClean="0">
                <a:latin typeface="+mj-lt"/>
              </a:rPr>
              <a:t> + 1*2</a:t>
            </a:r>
            <a:r>
              <a:rPr lang="pl-PL" altLang="pl-PL" baseline="30000" dirty="0" smtClean="0">
                <a:latin typeface="+mj-lt"/>
              </a:rPr>
              <a:t>-2</a:t>
            </a:r>
            <a:r>
              <a:rPr lang="pl-PL" altLang="pl-PL" dirty="0" smtClean="0">
                <a:latin typeface="+mj-lt"/>
              </a:rPr>
              <a:t> + 0*2</a:t>
            </a:r>
            <a:r>
              <a:rPr lang="pl-PL" altLang="pl-PL" baseline="30000" dirty="0" smtClean="0">
                <a:latin typeface="+mj-lt"/>
              </a:rPr>
              <a:t>-3</a:t>
            </a:r>
            <a:r>
              <a:rPr lang="pl-PL" altLang="pl-PL" dirty="0" smtClean="0">
                <a:latin typeface="+mj-lt"/>
              </a:rPr>
              <a:t> + 1*2</a:t>
            </a:r>
            <a:r>
              <a:rPr lang="pl-PL" altLang="pl-PL" baseline="30000" dirty="0" smtClean="0">
                <a:latin typeface="+mj-lt"/>
              </a:rPr>
              <a:t>-4</a:t>
            </a:r>
            <a:r>
              <a:rPr lang="pl-PL" altLang="pl-PL" dirty="0" smtClean="0">
                <a:latin typeface="+mj-lt"/>
              </a:rPr>
              <a:t> = 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= 1/4 + 1/16 =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= 5/16</a:t>
            </a:r>
          </a:p>
          <a:p>
            <a:pPr>
              <a:buFont typeface="Arial" charset="0"/>
              <a:buNone/>
            </a:pPr>
            <a:endParaRPr lang="pl-PL" altLang="pl-PL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Zadanie 5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Zapisz podane ułamki w systemie dziesiętnym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a) 0.11</a:t>
            </a:r>
            <a:r>
              <a:rPr lang="pl-PL" altLang="pl-PL" baseline="-25000" dirty="0" smtClean="0">
                <a:latin typeface="+mj-lt"/>
              </a:rPr>
              <a:t>2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b) 0.0011</a:t>
            </a:r>
            <a:r>
              <a:rPr lang="pl-PL" altLang="pl-PL" baseline="-25000" dirty="0" smtClean="0">
                <a:latin typeface="+mj-lt"/>
              </a:rPr>
              <a:t>2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c) 0.10011</a:t>
            </a:r>
            <a:r>
              <a:rPr lang="pl-PL" altLang="pl-PL" baseline="-25000" dirty="0" smtClean="0">
                <a:latin typeface="+mj-lt"/>
              </a:rPr>
              <a:t>2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d) 0.11</a:t>
            </a:r>
            <a:r>
              <a:rPr lang="pl-PL" altLang="pl-PL" baseline="-25000" dirty="0" smtClean="0">
                <a:latin typeface="+mj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286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Zamiana na ułamek binarny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181617"/>
              </p:ext>
            </p:extLst>
          </p:nvPr>
        </p:nvGraphicFramePr>
        <p:xfrm>
          <a:off x="1115616" y="1023488"/>
          <a:ext cx="6912768" cy="341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516"/>
                <a:gridCol w="2824572"/>
                <a:gridCol w="2482680"/>
              </a:tblGrid>
              <a:tr h="1310406"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*2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Część</a:t>
                      </a:r>
                      <a:r>
                        <a:rPr lang="pl-PL" sz="4000" baseline="0" dirty="0" smtClean="0"/>
                        <a:t> ułamkowa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Część całkowita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</a:tr>
              <a:tr h="700906"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0,125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0,25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0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</a:tr>
              <a:tr h="700906"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0,5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0,5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0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</a:tr>
              <a:tr h="700906"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1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b="0" dirty="0" smtClean="0"/>
                        <a:t>0</a:t>
                      </a:r>
                      <a:endParaRPr lang="pl-PL" sz="4000" b="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r>
                        <a:rPr lang="pl-PL" sz="4000" dirty="0" smtClean="0"/>
                        <a:t>1</a:t>
                      </a:r>
                      <a:endParaRPr lang="pl-PL" sz="4000" dirty="0"/>
                    </a:p>
                  </a:txBody>
                  <a:tcPr marL="91439" marR="91439" marT="45703" marB="45703"/>
                </a:tc>
              </a:tr>
            </a:tbl>
          </a:graphicData>
        </a:graphic>
      </p:graphicFrame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2214563" y="5072063"/>
            <a:ext cx="3528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000" dirty="0">
                <a:latin typeface="Arial" charset="0"/>
              </a:rPr>
              <a:t>0,125 = 0.001</a:t>
            </a:r>
            <a:r>
              <a:rPr lang="pl-PL" altLang="pl-PL" sz="4000" baseline="-25000" dirty="0">
                <a:latin typeface="Arial" charset="0"/>
              </a:rPr>
              <a:t>2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8286750" y="2204864"/>
            <a:ext cx="714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600" dirty="0">
                <a:latin typeface="Arial" charset="0"/>
                <a:sym typeface="Symbol" pitchFamily="18" charset="2"/>
              </a:rPr>
              <a:t></a:t>
            </a:r>
            <a:endParaRPr lang="pl-PL" altLang="pl-PL" sz="9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Zadanie 6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Zamień ułamek dziesiętny na ułamek 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 podanym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systemie:</a:t>
            </a:r>
          </a:p>
          <a:p>
            <a:pPr>
              <a:buFont typeface="Arial" charset="0"/>
              <a:buNone/>
            </a:pP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a) 0.75 -&gt; 2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b) 7/8 -&gt; 2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c) 9/64 -&gt;8</a:t>
            </a:r>
          </a:p>
          <a:p>
            <a:pPr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d) 0.75 -&gt; 8</a:t>
            </a:r>
          </a:p>
        </p:txBody>
      </p:sp>
    </p:spTree>
    <p:extLst>
      <p:ext uri="{BB962C8B-B14F-4D97-AF65-F5344CB8AC3E}">
        <p14:creationId xmlns:p14="http://schemas.microsoft.com/office/powerpoint/2010/main" val="5766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05639" y="1772817"/>
            <a:ext cx="3672210" cy="4751933"/>
          </a:xfrm>
        </p:spPr>
        <p:txBody>
          <a:bodyPr/>
          <a:lstStyle/>
          <a:p>
            <a:pPr marL="0" indent="0">
              <a:buNone/>
              <a:defRPr/>
            </a:pPr>
            <a:endParaRPr lang="pl-PL" altLang="pl-PL" b="1" dirty="0">
              <a:latin typeface="+mj-lt"/>
            </a:endParaRPr>
          </a:p>
          <a:p>
            <a:pPr marL="0" indent="0">
              <a:buNone/>
              <a:defRPr/>
            </a:pPr>
            <a:r>
              <a:rPr lang="pl-PL" altLang="pl-PL" b="1" dirty="0" smtClean="0">
                <a:latin typeface="+mj-lt"/>
              </a:rPr>
              <a:t> 	   </a:t>
            </a:r>
            <a:r>
              <a:rPr lang="pl-PL" altLang="pl-PL" sz="3600" dirty="0"/>
              <a:t>3456</a:t>
            </a:r>
            <a:endParaRPr lang="pl-PL" altLang="pl-PL" sz="3600" dirty="0"/>
          </a:p>
          <a:p>
            <a:pPr marL="0" indent="0">
              <a:buNone/>
              <a:defRPr/>
            </a:pPr>
            <a:r>
              <a:rPr lang="pl-PL" altLang="pl-PL" sz="3600" dirty="0"/>
              <a:t>	</a:t>
            </a:r>
            <a:r>
              <a:rPr lang="pl-PL" altLang="pl-PL" sz="3600" dirty="0"/>
              <a:t>+   123</a:t>
            </a:r>
          </a:p>
          <a:p>
            <a:pPr marL="0" indent="0">
              <a:buNone/>
              <a:defRPr/>
            </a:pPr>
            <a:r>
              <a:rPr lang="pl-PL" altLang="pl-PL" sz="3600" dirty="0"/>
              <a:t> 	   3579</a:t>
            </a:r>
          </a:p>
          <a:p>
            <a:pPr marL="0" indent="0">
              <a:buNone/>
              <a:defRPr/>
            </a:pPr>
            <a:endParaRPr lang="pl-PL" altLang="pl-PL" b="1" dirty="0">
              <a:latin typeface="+mj-lt"/>
            </a:endParaRPr>
          </a:p>
          <a:p>
            <a:pPr marL="0" indent="0">
              <a:buNone/>
              <a:defRPr/>
            </a:pPr>
            <a:endParaRPr lang="pl-PL" altLang="pl-PL" b="1" dirty="0">
              <a:latin typeface="+mj-lt"/>
            </a:endParaRPr>
          </a:p>
        </p:txBody>
      </p:sp>
      <p:sp>
        <p:nvSpPr>
          <p:cNvPr id="4099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Dodawanie w </a:t>
            </a:r>
            <a:r>
              <a:rPr lang="pl-PL" altLang="pl-PL" dirty="0"/>
              <a:t>systemie dziesiętnym </a:t>
            </a:r>
            <a:endParaRPr lang="pl-PL" altLang="pl-PL" dirty="0" smtClean="0"/>
          </a:p>
        </p:txBody>
      </p:sp>
      <p:cxnSp>
        <p:nvCxnSpPr>
          <p:cNvPr id="3" name="Łącznik prostoliniowy 2"/>
          <p:cNvCxnSpPr/>
          <p:nvPr/>
        </p:nvCxnSpPr>
        <p:spPr>
          <a:xfrm>
            <a:off x="1513652" y="367981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4716016" y="1772817"/>
            <a:ext cx="3672210" cy="46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pl-PL" altLang="pl-PL" b="1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pl-PL" altLang="pl-PL" b="1" dirty="0" smtClean="0">
                <a:latin typeface="+mj-lt"/>
              </a:rPr>
              <a:t> 	   </a:t>
            </a:r>
            <a:r>
              <a:rPr lang="pl-PL" altLang="pl-PL" sz="3600" dirty="0"/>
              <a:t>3456</a:t>
            </a:r>
          </a:p>
          <a:p>
            <a:pPr marL="0" indent="0">
              <a:buNone/>
              <a:defRPr/>
            </a:pPr>
            <a:r>
              <a:rPr lang="pl-PL" altLang="pl-PL" sz="3600" dirty="0"/>
              <a:t>	+   789</a:t>
            </a:r>
          </a:p>
          <a:p>
            <a:pPr marL="0" indent="0">
              <a:buNone/>
              <a:defRPr/>
            </a:pPr>
            <a:r>
              <a:rPr lang="pl-PL" altLang="pl-PL" sz="3600" dirty="0"/>
              <a:t> 	   4245</a:t>
            </a:r>
          </a:p>
          <a:p>
            <a:pPr marL="0" indent="0">
              <a:buFont typeface="Arial" charset="0"/>
              <a:buNone/>
              <a:defRPr/>
            </a:pPr>
            <a:endParaRPr lang="pl-PL" altLang="pl-PL" b="1" dirty="0" smtClean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endParaRPr lang="pl-PL" altLang="pl-PL" b="1" dirty="0">
              <a:latin typeface="+mj-lt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251520" y="980728"/>
            <a:ext cx="835292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Przypomnijmy sobie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dodawanie pisemne: </a:t>
            </a:r>
            <a:endParaRPr lang="pl-PL" altLang="pl-P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5724029" y="364502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3329330"/>
            <a:ext cx="2952328" cy="30796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3600" dirty="0"/>
              <a:t> </a:t>
            </a:r>
            <a:r>
              <a:rPr lang="pl-PL" altLang="pl-PL" sz="3600" dirty="0" smtClean="0"/>
              <a:t>10001</a:t>
            </a:r>
          </a:p>
          <a:p>
            <a:pPr marL="0" indent="0">
              <a:buNone/>
              <a:defRPr/>
            </a:pPr>
            <a:r>
              <a:rPr lang="pl-PL" sz="3600" dirty="0" smtClean="0"/>
              <a:t>+ 1100</a:t>
            </a:r>
          </a:p>
          <a:p>
            <a:pPr marL="0" indent="0">
              <a:buNone/>
              <a:defRPr/>
            </a:pPr>
            <a:r>
              <a:rPr lang="pl-PL" sz="3600" dirty="0" smtClean="0"/>
              <a:t> 11101</a:t>
            </a:r>
          </a:p>
        </p:txBody>
      </p:sp>
      <p:sp>
        <p:nvSpPr>
          <p:cNvPr id="10243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Dodawanie w systemie dwójkowym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4832676" y="2708920"/>
            <a:ext cx="28032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l-PL" altLang="pl-PL" sz="3600" dirty="0" smtClean="0"/>
              <a:t>      </a:t>
            </a:r>
            <a:r>
              <a:rPr lang="pl-PL" altLang="pl-PL" sz="2400" dirty="0" smtClean="0"/>
              <a:t>1 1 1 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altLang="pl-PL" sz="3600" dirty="0"/>
              <a:t> </a:t>
            </a:r>
            <a:r>
              <a:rPr lang="pl-PL" altLang="pl-PL" sz="3600" dirty="0" smtClean="0"/>
              <a:t> 10101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3600" dirty="0" smtClean="0"/>
              <a:t> + 1111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3600" dirty="0" smtClean="0"/>
              <a:t>100100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347358" y="861681"/>
            <a:ext cx="847311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Te same zasady stosujemy w innych  systemach. W systemie dwójkowym są tylko 2 cyfry, więc dodawanie jest proste.</a:t>
            </a:r>
            <a:endParaRPr lang="pl-PL" altLang="pl-P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1619672" y="465313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4932040" y="4679715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3429000"/>
            <a:ext cx="2736304" cy="246200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3600" dirty="0"/>
              <a:t> </a:t>
            </a:r>
            <a:r>
              <a:rPr lang="pl-PL" altLang="pl-PL" sz="3600" dirty="0" smtClean="0"/>
              <a:t>3A4C</a:t>
            </a:r>
          </a:p>
          <a:p>
            <a:pPr marL="0" indent="0">
              <a:buNone/>
              <a:defRPr/>
            </a:pPr>
            <a:r>
              <a:rPr lang="pl-PL" sz="3600" dirty="0" smtClean="0"/>
              <a:t>+  271</a:t>
            </a:r>
          </a:p>
          <a:p>
            <a:pPr marL="0" indent="0">
              <a:buNone/>
              <a:defRPr/>
            </a:pPr>
            <a:r>
              <a:rPr lang="pl-PL" sz="3600" dirty="0" smtClean="0"/>
              <a:t> 3CBD</a:t>
            </a:r>
          </a:p>
        </p:txBody>
      </p:sp>
      <p:sp>
        <p:nvSpPr>
          <p:cNvPr id="10243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Dodawanie w systemie szesnastkowy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4559164" y="2960948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l-PL" sz="2400" dirty="0" smtClean="0"/>
              <a:t>                1 1 1 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3600" dirty="0" smtClean="0"/>
              <a:t>          789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3600" dirty="0" smtClean="0"/>
              <a:t>+     ABCD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3600" dirty="0" smtClean="0"/>
              <a:t>         B356</a:t>
            </a:r>
          </a:p>
        </p:txBody>
      </p:sp>
      <p:sp>
        <p:nvSpPr>
          <p:cNvPr id="2" name="Prostokąt 1"/>
          <p:cNvSpPr/>
          <p:nvPr/>
        </p:nvSpPr>
        <p:spPr>
          <a:xfrm>
            <a:off x="336726" y="980728"/>
            <a:ext cx="8483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200" dirty="0" smtClean="0">
                <a:latin typeface="Arial" pitchFamily="34" charset="0"/>
                <a:cs typeface="Arial" pitchFamily="34" charset="0"/>
              </a:rPr>
              <a:t>W systemie szesnastkowym cyfr jest 16, ale nie powinno to być dla nas przeszkodą.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1403648" y="4804813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4887968" y="479715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2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Oblicz </a:t>
            </a:r>
            <a:r>
              <a:rPr lang="pl-PL" dirty="0">
                <a:latin typeface="Arial" pitchFamily="34" charset="0"/>
                <a:cs typeface="Arial" pitchFamily="34" charset="0"/>
              </a:rPr>
              <a:t>sumy liczb zapisanych w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systemach: </a:t>
            </a: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dirty="0">
                <a:latin typeface="Arial" pitchFamily="34" charset="0"/>
                <a:cs typeface="Arial" pitchFamily="34" charset="0"/>
              </a:rPr>
              <a:t>)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dwójkowym</a:t>
            </a:r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1"/>
            <a:r>
              <a:rPr lang="pl-PL" sz="3200" dirty="0"/>
              <a:t>111000111 + 1010101 =</a:t>
            </a:r>
          </a:p>
          <a:p>
            <a:pPr lvl="1"/>
            <a:r>
              <a:rPr lang="pl-PL" sz="3200" dirty="0"/>
              <a:t>100100 + 11100 </a:t>
            </a:r>
            <a:r>
              <a:rPr lang="pl-PL" sz="3200" dirty="0" smtClean="0"/>
              <a:t>=</a:t>
            </a:r>
          </a:p>
          <a:p>
            <a:pPr marL="457200" lvl="1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b) szesnastkowym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803275" indent="-441325">
              <a:buFont typeface="Gill Sans MT" panose="020B0502020104020203" pitchFamily="34" charset="0"/>
              <a:buChar char="–"/>
            </a:pPr>
            <a:r>
              <a:rPr lang="pl-PL" dirty="0" smtClean="0"/>
              <a:t>341 </a:t>
            </a:r>
            <a:r>
              <a:rPr lang="pl-PL" dirty="0"/>
              <a:t>+ D869 </a:t>
            </a:r>
            <a:r>
              <a:rPr lang="pl-PL" dirty="0" smtClean="0"/>
              <a:t>=</a:t>
            </a:r>
          </a:p>
          <a:p>
            <a:pPr marL="803275" indent="-441325">
              <a:buFont typeface="Gill Sans MT" panose="020B0502020104020203" pitchFamily="34" charset="0"/>
              <a:buChar char="–"/>
            </a:pPr>
            <a:r>
              <a:rPr lang="pl-PL" dirty="0" smtClean="0"/>
              <a:t>AAA </a:t>
            </a:r>
            <a:r>
              <a:rPr lang="pl-PL" dirty="0"/>
              <a:t>+ BB =</a:t>
            </a:r>
          </a:p>
          <a:p>
            <a:pPr marL="0" lvl="1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Odejmowanie w systemie dziesiętnym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523863" y="2420888"/>
            <a:ext cx="3682752" cy="3313038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smtClean="0"/>
              <a:t>	   </a:t>
            </a:r>
            <a:r>
              <a:rPr lang="pl-PL" altLang="pl-PL" sz="2400" dirty="0" smtClean="0"/>
              <a:t>7 10 </a:t>
            </a:r>
          </a:p>
          <a:p>
            <a:pPr marL="0" indent="0">
              <a:buNone/>
            </a:pPr>
            <a:r>
              <a:rPr lang="pl-PL" altLang="pl-PL" dirty="0"/>
              <a:t>	</a:t>
            </a:r>
            <a:r>
              <a:rPr lang="pl-PL" altLang="pl-PL" dirty="0" smtClean="0"/>
              <a:t>2 8 7</a:t>
            </a:r>
          </a:p>
          <a:p>
            <a:pPr marL="0" indent="0">
              <a:buNone/>
            </a:pPr>
            <a:r>
              <a:rPr lang="pl-PL" altLang="pl-PL" dirty="0" smtClean="0"/>
              <a:t>-	1 4 9</a:t>
            </a:r>
          </a:p>
          <a:p>
            <a:pPr marL="0" indent="0">
              <a:buNone/>
            </a:pPr>
            <a:r>
              <a:rPr lang="pl-PL" altLang="pl-PL" dirty="0" smtClean="0"/>
              <a:t>        1 3 8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4327922" y="2060847"/>
            <a:ext cx="36827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altLang="pl-PL" dirty="0" smtClean="0"/>
              <a:t>          </a:t>
            </a:r>
            <a:r>
              <a:rPr lang="pl-PL" altLang="pl-PL" sz="2400" dirty="0" smtClean="0"/>
              <a:t>1 9 9 10</a:t>
            </a:r>
          </a:p>
          <a:p>
            <a:pPr marL="0" indent="0">
              <a:buFont typeface="Arial" charset="0"/>
              <a:buNone/>
            </a:pPr>
            <a:r>
              <a:rPr lang="pl-PL" altLang="pl-PL" sz="2400" dirty="0" smtClean="0"/>
              <a:t>	             6 10 </a:t>
            </a:r>
          </a:p>
          <a:p>
            <a:pPr marL="0" indent="0">
              <a:buFont typeface="Arial" charset="0"/>
              <a:buNone/>
            </a:pPr>
            <a:r>
              <a:rPr lang="pl-PL" altLang="pl-PL" dirty="0" smtClean="0"/>
              <a:t>    	 2 0 0 7 3 </a:t>
            </a:r>
          </a:p>
          <a:p>
            <a:pPr>
              <a:buFontTx/>
              <a:buChar char="-"/>
            </a:pPr>
            <a:r>
              <a:rPr lang="pl-PL" altLang="pl-PL" dirty="0"/>
              <a:t> </a:t>
            </a:r>
            <a:r>
              <a:rPr lang="pl-PL" altLang="pl-PL" dirty="0" smtClean="0"/>
              <a:t>             9 5</a:t>
            </a:r>
          </a:p>
          <a:p>
            <a:pPr marL="0" indent="0">
              <a:buFont typeface="Arial" charset="0"/>
              <a:buNone/>
            </a:pPr>
            <a:r>
              <a:rPr lang="pl-PL" altLang="pl-PL" dirty="0" smtClean="0"/>
              <a:t>       1 9  9  7 8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568" y="422108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4263280" y="4221088"/>
            <a:ext cx="3045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51520" y="980728"/>
            <a:ext cx="835292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Jak odejmujemy w systemie dziesiętnym?</a:t>
            </a:r>
            <a:endParaRPr lang="pl-PL" alt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Odejmowanie w systemie dwójkowym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683355"/>
            <a:ext cx="2684984" cy="2520950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smtClean="0"/>
              <a:t>	</a:t>
            </a:r>
          </a:p>
          <a:p>
            <a:pPr marL="0" indent="0">
              <a:buNone/>
            </a:pPr>
            <a:r>
              <a:rPr lang="pl-PL" altLang="pl-PL" dirty="0" smtClean="0"/>
              <a:t>  1 1 1 0</a:t>
            </a:r>
          </a:p>
          <a:p>
            <a:pPr>
              <a:buFontTx/>
              <a:buChar char="-"/>
            </a:pPr>
            <a:r>
              <a:rPr lang="pl-PL" altLang="pl-PL" dirty="0" smtClean="0"/>
              <a:t>  1 0 0</a:t>
            </a:r>
          </a:p>
          <a:p>
            <a:pPr marL="0" indent="0">
              <a:buNone/>
            </a:pPr>
            <a:r>
              <a:rPr lang="pl-PL" altLang="pl-PL" dirty="0"/>
              <a:t> </a:t>
            </a:r>
            <a:r>
              <a:rPr lang="pl-PL" altLang="pl-PL" dirty="0" smtClean="0"/>
              <a:t> 1 0 1 0</a:t>
            </a:r>
          </a:p>
          <a:p>
            <a:pPr>
              <a:buFontTx/>
              <a:buChar char="-"/>
            </a:pPr>
            <a:endParaRPr lang="pl-PL" altLang="pl-PL" dirty="0"/>
          </a:p>
          <a:p>
            <a:pPr marL="0" indent="0">
              <a:buNone/>
            </a:pPr>
            <a:r>
              <a:rPr lang="pl-PL" altLang="pl-PL" dirty="0" smtClean="0"/>
              <a:t>     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4427984" y="2107961"/>
            <a:ext cx="36827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altLang="pl-PL" dirty="0" smtClean="0"/>
              <a:t>            </a:t>
            </a:r>
          </a:p>
          <a:p>
            <a:pPr marL="0" indent="0">
              <a:buFont typeface="Arial" charset="0"/>
              <a:buNone/>
            </a:pPr>
            <a:r>
              <a:rPr lang="pl-PL" altLang="pl-PL" dirty="0" smtClean="0"/>
              <a:t>  </a:t>
            </a:r>
            <a:r>
              <a:rPr lang="pl-PL" altLang="pl-PL" sz="2400" dirty="0" smtClean="0"/>
              <a:t>0  1  1  1  1  1  10 </a:t>
            </a:r>
            <a:endParaRPr lang="pl-PL" altLang="pl-PL" sz="2400" dirty="0"/>
          </a:p>
          <a:p>
            <a:pPr marL="0" indent="0">
              <a:buFont typeface="Arial" charset="0"/>
              <a:buNone/>
            </a:pPr>
            <a:r>
              <a:rPr lang="pl-PL" altLang="pl-PL" dirty="0" smtClean="0"/>
              <a:t>  1 0 0 0 0 0 0  </a:t>
            </a:r>
          </a:p>
          <a:p>
            <a:pPr marL="0" indent="0">
              <a:buFont typeface="Arial" charset="0"/>
              <a:buNone/>
            </a:pPr>
            <a:r>
              <a:rPr lang="pl-PL" altLang="pl-PL" dirty="0" smtClean="0"/>
              <a:t>-               1 1</a:t>
            </a:r>
          </a:p>
          <a:p>
            <a:pPr marL="0" indent="0">
              <a:buNone/>
            </a:pPr>
            <a:r>
              <a:rPr lang="pl-PL" altLang="pl-PL" dirty="0" smtClean="0"/>
              <a:t>     1 1 1 1 0 1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683568" y="436510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4489648" y="4437112"/>
            <a:ext cx="2458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51520" y="980728"/>
            <a:ext cx="835292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altLang="pl-PL" dirty="0">
                <a:latin typeface="Arial" pitchFamily="34" charset="0"/>
                <a:cs typeface="Arial" pitchFamily="34" charset="0"/>
              </a:rPr>
              <a:t>systemie dwójkowym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stosujemy te same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zasady,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co w systemie dziesiętnym</a:t>
            </a:r>
            <a:r>
              <a:rPr lang="pl-PL" altLang="pl-PL" dirty="0" smtClean="0">
                <a:latin typeface="+mj-lt"/>
              </a:rPr>
              <a:t>.</a:t>
            </a:r>
            <a:endParaRPr lang="pl-PL" alt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43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Odejmowanie w systemie szesnastkowym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060848"/>
            <a:ext cx="2736304" cy="2700337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pl-PL" altLang="pl-PL" dirty="0">
                <a:latin typeface="+mj-lt"/>
              </a:rPr>
              <a:t>	</a:t>
            </a:r>
            <a:r>
              <a:rPr lang="pl-PL" altLang="pl-PL" dirty="0" smtClean="0">
                <a:latin typeface="+mj-lt"/>
              </a:rPr>
              <a:t>2FA6</a:t>
            </a:r>
          </a:p>
          <a:p>
            <a:pPr marL="0" indent="0">
              <a:buNone/>
            </a:pPr>
            <a:r>
              <a:rPr lang="pl-PL" altLang="pl-PL" dirty="0">
                <a:latin typeface="+mj-lt"/>
              </a:rPr>
              <a:t> </a:t>
            </a:r>
            <a:r>
              <a:rPr lang="pl-PL" altLang="pl-PL" dirty="0" smtClean="0">
                <a:latin typeface="+mj-lt"/>
              </a:rPr>
              <a:t>      - 321</a:t>
            </a:r>
          </a:p>
          <a:p>
            <a:pPr marL="0" indent="0">
              <a:buNone/>
            </a:pPr>
            <a:r>
              <a:rPr lang="pl-PL" altLang="pl-PL" dirty="0">
                <a:latin typeface="+mj-lt"/>
              </a:rPr>
              <a:t>	</a:t>
            </a:r>
            <a:r>
              <a:rPr lang="pl-PL" altLang="pl-PL" dirty="0" smtClean="0">
                <a:latin typeface="+mj-lt"/>
              </a:rPr>
              <a:t>2C85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4788024" y="2060849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</a:t>
            </a:r>
            <a:r>
              <a:rPr lang="pl-PL" altLang="pl-PL" sz="2400" dirty="0" smtClean="0">
                <a:latin typeface="+mj-lt"/>
              </a:rPr>
              <a:t>1  10 E 10</a:t>
            </a:r>
          </a:p>
          <a:p>
            <a:pPr marL="0" indent="0"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2 5 F 3</a:t>
            </a:r>
          </a:p>
          <a:p>
            <a:pPr marL="0" indent="0"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      -   6 A F</a:t>
            </a:r>
          </a:p>
          <a:p>
            <a:pPr marL="0" indent="0">
              <a:buFont typeface="Arial" charset="0"/>
              <a:buNone/>
            </a:pPr>
            <a:r>
              <a:rPr lang="pl-PL" altLang="pl-PL" dirty="0" smtClean="0">
                <a:latin typeface="+mj-lt"/>
              </a:rPr>
              <a:t>	1 F 4 4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187624" y="378904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5580112" y="378904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323528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altLang="pl-PL" sz="3200" dirty="0" smtClean="0">
                <a:latin typeface="Arial" pitchFamily="34" charset="0"/>
                <a:cs typeface="Arial" pitchFamily="34" charset="0"/>
              </a:rPr>
              <a:t>Podobnie w systemie </a:t>
            </a:r>
            <a:r>
              <a:rPr lang="pl-PL" altLang="pl-PL" sz="3200" dirty="0" smtClean="0">
                <a:latin typeface="Arial" pitchFamily="34" charset="0"/>
                <a:cs typeface="Arial" pitchFamily="34" charset="0"/>
              </a:rPr>
              <a:t>szesnastkowym: </a:t>
            </a:r>
            <a:endParaRPr lang="pl-PL" alt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948</Words>
  <Application>Microsoft Office PowerPoint</Application>
  <PresentationFormat>Pokaz na ekranie (4:3)</PresentationFormat>
  <Paragraphs>659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Treści multimedialne - kodowanie, przetwarzanie, prezentacja  Odtwarzanie treści multimedialnych</vt:lpstr>
      <vt:lpstr>  Operacje arytmetyczne  w pozycyjnych systemach liczbowych   Ewelina Mikuła, Grzegorz Zyśk       </vt:lpstr>
      <vt:lpstr>Dodawanie w systemie dziesiętnym </vt:lpstr>
      <vt:lpstr>Dodawanie w systemie dwójkowym</vt:lpstr>
      <vt:lpstr>Dodawanie w systemie szesnastkowy</vt:lpstr>
      <vt:lpstr>Zadanie 1</vt:lpstr>
      <vt:lpstr>Odejmowanie w systemie dziesiętnym</vt:lpstr>
      <vt:lpstr>Odejmowanie w systemie dwójkowym</vt:lpstr>
      <vt:lpstr>Odejmowanie w systemie szesnastkowym</vt:lpstr>
      <vt:lpstr>Zadanie 2</vt:lpstr>
      <vt:lpstr>Mnożenie w systemie dziesiętnym </vt:lpstr>
      <vt:lpstr>Tabliczka mnożenia w systemie dziesiętnym</vt:lpstr>
      <vt:lpstr>Dodawanie w systemie dwójkowym</vt:lpstr>
      <vt:lpstr>Tabliczka mnożenia w systemie dwójkowym</vt:lpstr>
      <vt:lpstr>Tabliczka mnożenia w systemie szesnastkowym</vt:lpstr>
      <vt:lpstr>Mnożenie w systemie szesnastkowym</vt:lpstr>
      <vt:lpstr>Zadanie 3</vt:lpstr>
      <vt:lpstr>Dzielenie w systemie dziesiętnym</vt:lpstr>
      <vt:lpstr>Dzielenie w systemie dwójkowym</vt:lpstr>
      <vt:lpstr>Dzielenie w systemie szesnastkowym</vt:lpstr>
      <vt:lpstr>Zadanie 4</vt:lpstr>
      <vt:lpstr>Ułamki </vt:lpstr>
      <vt:lpstr>Ułamki</vt:lpstr>
      <vt:lpstr>Zadanie 5</vt:lpstr>
      <vt:lpstr>Zamiana na ułamek binarny</vt:lpstr>
      <vt:lpstr>Zadanie 6</vt:lpstr>
      <vt:lpstr>Prezentacja programu PowerPoint</vt:lpstr>
    </vt:vector>
  </TitlesOfParts>
  <Company>WWSI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Daniel</dc:creator>
  <cp:lastModifiedBy>Magda Kopacz</cp:lastModifiedBy>
  <cp:revision>143</cp:revision>
  <dcterms:created xsi:type="dcterms:W3CDTF">2009-06-29T13:15:16Z</dcterms:created>
  <dcterms:modified xsi:type="dcterms:W3CDTF">2014-07-07T08:46:55Z</dcterms:modified>
</cp:coreProperties>
</file>