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3"/>
  </p:notesMasterIdLst>
  <p:sldIdLst>
    <p:sldId id="259" r:id="rId2"/>
    <p:sldId id="260" r:id="rId3"/>
    <p:sldId id="357" r:id="rId4"/>
    <p:sldId id="358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70" r:id="rId17"/>
    <p:sldId id="371" r:id="rId18"/>
    <p:sldId id="373" r:id="rId19"/>
    <p:sldId id="374" r:id="rId20"/>
    <p:sldId id="375" r:id="rId21"/>
    <p:sldId id="376" r:id="rId22"/>
    <p:sldId id="377" r:id="rId23"/>
    <p:sldId id="378" r:id="rId24"/>
    <p:sldId id="379" r:id="rId25"/>
    <p:sldId id="380" r:id="rId26"/>
    <p:sldId id="381" r:id="rId27"/>
    <p:sldId id="382" r:id="rId28"/>
    <p:sldId id="383" r:id="rId29"/>
    <p:sldId id="384" r:id="rId30"/>
    <p:sldId id="385" r:id="rId31"/>
    <p:sldId id="386" r:id="rId32"/>
    <p:sldId id="387" r:id="rId33"/>
    <p:sldId id="388" r:id="rId34"/>
    <p:sldId id="389" r:id="rId35"/>
    <p:sldId id="390" r:id="rId36"/>
    <p:sldId id="391" r:id="rId37"/>
    <p:sldId id="392" r:id="rId38"/>
    <p:sldId id="393" r:id="rId39"/>
    <p:sldId id="394" r:id="rId40"/>
    <p:sldId id="395" r:id="rId41"/>
    <p:sldId id="396" r:id="rId42"/>
    <p:sldId id="397" r:id="rId43"/>
    <p:sldId id="398" r:id="rId44"/>
    <p:sldId id="400" r:id="rId45"/>
    <p:sldId id="401" r:id="rId46"/>
    <p:sldId id="402" r:id="rId47"/>
    <p:sldId id="403" r:id="rId48"/>
    <p:sldId id="404" r:id="rId49"/>
    <p:sldId id="405" r:id="rId50"/>
    <p:sldId id="406" r:id="rId51"/>
    <p:sldId id="352" r:id="rId5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69043" autoAdjust="0"/>
  </p:normalViewPr>
  <p:slideViewPr>
    <p:cSldViewPr>
      <p:cViewPr varScale="1">
        <p:scale>
          <a:sx n="114" d="100"/>
          <a:sy n="114" d="100"/>
        </p:scale>
        <p:origin x="-9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-184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44F8445-2BF9-48F2-B8C6-1398E8075DBB}" type="datetimeFigureOut">
              <a:rPr lang="pl-PL"/>
              <a:pPr>
                <a:defRPr/>
              </a:pPr>
              <a:t>2014-11-06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71563" y="64293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dirty="0" smtClean="0"/>
              <a:t>Kliknij, aby edytować style wzorca tekstu</a:t>
            </a:r>
          </a:p>
          <a:p>
            <a:pPr lvl="1"/>
            <a:r>
              <a:rPr lang="pl-PL" noProof="0" dirty="0" smtClean="0"/>
              <a:t>Drugi poziom</a:t>
            </a:r>
          </a:p>
          <a:p>
            <a:pPr lvl="2"/>
            <a:r>
              <a:rPr lang="pl-PL" noProof="0" dirty="0" smtClean="0"/>
              <a:t>Trzeci poziom</a:t>
            </a:r>
          </a:p>
          <a:p>
            <a:pPr lvl="3"/>
            <a:r>
              <a:rPr lang="pl-PL" noProof="0" dirty="0" smtClean="0"/>
              <a:t>Czwarty poziom</a:t>
            </a:r>
          </a:p>
          <a:p>
            <a:pPr lvl="4"/>
            <a:r>
              <a:rPr lang="pl-PL" noProof="0" dirty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BB2E1A5-BEED-4E88-A41B-BA5D359016B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0B3C029-1B97-4C0C-8BB1-74D6C07CD01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115888"/>
            <a:ext cx="82296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Nowy slajd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Bookman Old Style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Bookman Old Style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Bookman Old Style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Bookman Old Style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685800" y="1071563"/>
            <a:ext cx="7772400" cy="2528887"/>
          </a:xfrm>
        </p:spPr>
        <p:txBody>
          <a:bodyPr/>
          <a:lstStyle/>
          <a:p>
            <a:pPr eaLnBrk="1" hangingPunct="1"/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3600" dirty="0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l-PL" dirty="0" smtClean="0"/>
          </a:p>
        </p:txBody>
      </p:sp>
      <p:sp>
        <p:nvSpPr>
          <p:cNvPr id="2052" name="Symbol zastępczy numeru slajd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493B1C51-A0FC-4024-9199-D5408A6AC217}" type="slidenum">
              <a:rPr lang="pl-PL" sz="2400">
                <a:solidFill>
                  <a:schemeClr val="bg1"/>
                </a:solidFill>
                <a:cs typeface="Arial" pitchFamily="34" charset="0"/>
              </a:rPr>
              <a:pPr/>
              <a:t>1</a:t>
            </a:fld>
            <a:endParaRPr lang="pl-PL" sz="240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53" name="Symbol zastępczy stopki 4"/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6356350"/>
            <a:ext cx="2895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sz="2800">
                <a:solidFill>
                  <a:schemeClr val="bg1"/>
                </a:solidFill>
                <a:cs typeface="Arial" pitchFamily="34" charset="0"/>
              </a:rPr>
              <a:t>informatyka +</a:t>
            </a:r>
          </a:p>
        </p:txBody>
      </p:sp>
      <p:pic>
        <p:nvPicPr>
          <p:cNvPr id="2054" name="Obraz 5" descr="OKLADKA_tresci_multimedialne_kodowanie_przetwarzanie_prezentac kopi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010400" cy="685800"/>
          </a:xfrm>
        </p:spPr>
        <p:txBody>
          <a:bodyPr/>
          <a:lstStyle/>
          <a:p>
            <a:pPr algn="ctr"/>
            <a:r>
              <a:rPr lang="pl-PL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Podstawowe </a:t>
            </a:r>
            <a:r>
              <a:rPr lang="pl-PL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informacje</a:t>
            </a:r>
            <a:r>
              <a:rPr lang="pl-PL" sz="3600" dirty="0" smtClean="0"/>
              <a:t> </a:t>
            </a:r>
            <a:endParaRPr lang="pl-PL" sz="3600" dirty="0"/>
          </a:p>
        </p:txBody>
      </p:sp>
      <p:sp>
        <p:nvSpPr>
          <p:cNvPr id="2426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5575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pPr>
              <a:buFont typeface="Wingdings" pitchFamily="2" charset="2"/>
              <a:buNone/>
            </a:pPr>
            <a:r>
              <a:rPr lang="pl-PL" b="1" dirty="0">
                <a:solidFill>
                  <a:schemeClr val="tx2">
                    <a:lumMod val="75000"/>
                  </a:schemeClr>
                </a:solidFill>
              </a:rPr>
              <a:t>Symbole specjalne </a:t>
            </a: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-</a:t>
            </a:r>
          </a:p>
          <a:p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operatory arytmetyczne + - * / (brak potęgowania)</a:t>
            </a:r>
          </a:p>
          <a:p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operatory relacji&lt; , &gt; , = , &lt;= , &gt;=  </a:t>
            </a:r>
          </a:p>
          <a:p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nawiasy okrągłe, kwadratowe i klamrowe () [] {}</a:t>
            </a:r>
          </a:p>
          <a:p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operator przypisania  :=</a:t>
            </a:r>
          </a:p>
          <a:p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pozostałe symbole . , ; : ` # $ @ ^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56C8CCAB-DA5F-467E-837E-A55318CC5C9C}" type="slidenum">
              <a:rPr lang="pl-PL"/>
              <a:pPr/>
              <a:t>10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2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2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426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0" grpId="0" build="p" autoUpdateAnimBg="0" advAuto="1000"/>
      <p:bldP spid="242691" grpId="0" build="p" animBg="1" autoUpdateAnimBg="0" advAuto="1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010400" cy="685800"/>
          </a:xfrm>
        </p:spPr>
        <p:txBody>
          <a:bodyPr/>
          <a:lstStyle/>
          <a:p>
            <a:pPr algn="ctr"/>
            <a:r>
              <a:rPr lang="pl-PL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Podstawowe informacje </a:t>
            </a:r>
            <a:r>
              <a:rPr lang="pl-PL" sz="3600" dirty="0" smtClean="0"/>
              <a:t> </a:t>
            </a:r>
            <a:endParaRPr lang="pl-PL" sz="3600" dirty="0"/>
          </a:p>
        </p:txBody>
      </p:sp>
      <p:sp>
        <p:nvSpPr>
          <p:cNvPr id="2437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857364"/>
            <a:ext cx="7775575" cy="4740286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r>
              <a:rPr lang="pl-PL" b="1" dirty="0">
                <a:solidFill>
                  <a:schemeClr val="tx2">
                    <a:lumMod val="75000"/>
                  </a:schemeClr>
                </a:solidFill>
              </a:rPr>
              <a:t>Spacje</a:t>
            </a: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 –</a:t>
            </a:r>
          </a:p>
          <a:p>
            <a:pPr>
              <a:buFont typeface="Wingdings" pitchFamily="2" charset="2"/>
              <a:buNone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  <a:t>mają znaczenie separatorów </a:t>
            </a:r>
            <a:b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  <a:t>(ale nie przy łańcuchach znaków) </a:t>
            </a:r>
            <a:b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800" b="1" dirty="0">
                <a:solidFill>
                  <a:schemeClr val="accent1">
                    <a:lumMod val="75000"/>
                  </a:schemeClr>
                </a:solidFill>
              </a:rPr>
              <a:t>i można je używać tam, gdzie dwa symbole mogłyby się połączyć w jeden, zmieniając znaczenie tekstu. Nie mogą natomiast dzielić słów kluczowych. Tam gdzie może wystąpić jedna spacja, może być również ich więcej.</a:t>
            </a:r>
            <a:r>
              <a:rPr lang="pl-PL" sz="2800" dirty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4A4C755D-D617-4472-B916-5B45DB04FF40}" type="slidenum">
              <a:rPr lang="pl-PL"/>
              <a:pPr/>
              <a:t>11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3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3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437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4" grpId="0" build="p" autoUpdateAnimBg="0" advAuto="1000"/>
      <p:bldP spid="243715" grpId="0" build="p" animBg="1" autoUpdateAnimBg="0" advAuto="1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0"/>
            <a:ext cx="7010400" cy="685800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Budowa programu</a:t>
            </a:r>
            <a:r>
              <a:rPr lang="pl-PL" sz="4000" dirty="0"/>
              <a:t> </a:t>
            </a:r>
          </a:p>
        </p:txBody>
      </p:sp>
      <p:sp>
        <p:nvSpPr>
          <p:cNvPr id="2447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5575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Każdy algorytm, a zatem i program operuje danymi, posługuje się nimi, korzysta z informacji jakie one niosą, przetwarza je.</a:t>
            </a:r>
          </a:p>
          <a:p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Dane mają określoną budowę, którą nazywamy strukturą.  W programie musimy podać jakie rodzaje (typy) danych program będzie obsługiwał.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   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7E692966-591F-4D82-8CCF-BD6316816F59}" type="slidenum">
              <a:rPr lang="pl-PL"/>
              <a:pPr/>
              <a:t>12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4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4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447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8" grpId="0" build="p" autoUpdateAnimBg="0" advAuto="1000"/>
      <p:bldP spid="244739" grpId="0" build="p" animBg="1" autoUpdateAnimBg="0" advAuto="1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010400" cy="685800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Budowa programu</a:t>
            </a:r>
            <a:r>
              <a:rPr lang="pl-PL" sz="4000" dirty="0"/>
              <a:t> </a:t>
            </a:r>
          </a:p>
        </p:txBody>
      </p:sp>
      <p:sp>
        <p:nvSpPr>
          <p:cNvPr id="2457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5575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pPr>
              <a:buFont typeface="Wingdings" pitchFamily="2" charset="2"/>
              <a:buNone/>
            </a:pPr>
            <a:r>
              <a:rPr lang="pl-PL" sz="1600" b="1"/>
              <a:t>NAGŁÓWEK		PROGRAM moja_nazwa;</a:t>
            </a:r>
          </a:p>
          <a:p>
            <a:pPr>
              <a:buFont typeface="Wingdings" pitchFamily="2" charset="2"/>
              <a:buNone/>
            </a:pPr>
            <a:r>
              <a:rPr lang="pl-PL" sz="1600" b="1"/>
              <a:t>				CONST</a:t>
            </a:r>
          </a:p>
          <a:p>
            <a:pPr>
              <a:buFont typeface="Wingdings" pitchFamily="2" charset="2"/>
              <a:buNone/>
            </a:pPr>
            <a:r>
              <a:rPr lang="pl-PL" sz="1600" b="1"/>
              <a:t>CZĘŚĆ 				definicje stałych</a:t>
            </a:r>
          </a:p>
          <a:p>
            <a:pPr>
              <a:buFont typeface="Wingdings" pitchFamily="2" charset="2"/>
              <a:buNone/>
            </a:pPr>
            <a:r>
              <a:rPr lang="pl-PL" sz="1600" b="1"/>
              <a:t>				VAR</a:t>
            </a:r>
          </a:p>
          <a:p>
            <a:pPr>
              <a:buFont typeface="Wingdings" pitchFamily="2" charset="2"/>
              <a:buNone/>
            </a:pPr>
            <a:r>
              <a:rPr lang="pl-PL" sz="1600" b="1"/>
              <a:t>DEKLARACYJNA			deklaracje zmiennych</a:t>
            </a:r>
          </a:p>
          <a:p>
            <a:pPr>
              <a:buFont typeface="Wingdings" pitchFamily="2" charset="2"/>
              <a:buNone/>
            </a:pPr>
            <a:r>
              <a:rPr lang="pl-PL" sz="1600" b="1"/>
              <a:t>					... deklaracje procedur i funkcji</a:t>
            </a:r>
          </a:p>
          <a:p>
            <a:pPr>
              <a:buFont typeface="Wingdings" pitchFamily="2" charset="2"/>
              <a:buNone/>
            </a:pPr>
            <a:r>
              <a:rPr lang="pl-PL" sz="1600" b="1"/>
              <a:t>CZĘŚĆ 			BEGIN</a:t>
            </a:r>
          </a:p>
          <a:p>
            <a:pPr>
              <a:buFont typeface="Wingdings" pitchFamily="2" charset="2"/>
              <a:buNone/>
            </a:pPr>
            <a:r>
              <a:rPr lang="pl-PL" sz="1600" b="1"/>
              <a:t>GŁÓWNA			..............................</a:t>
            </a:r>
          </a:p>
          <a:p>
            <a:pPr>
              <a:buFont typeface="Wingdings" pitchFamily="2" charset="2"/>
              <a:buNone/>
            </a:pPr>
            <a:r>
              <a:rPr lang="pl-PL" sz="1600" b="1"/>
              <a:t>					instrukcje;</a:t>
            </a:r>
          </a:p>
          <a:p>
            <a:pPr>
              <a:buFont typeface="Wingdings" pitchFamily="2" charset="2"/>
              <a:buNone/>
            </a:pPr>
            <a:r>
              <a:rPr lang="pl-PL" sz="1600" b="1"/>
              <a:t>				END.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57D4CADA-978F-41DD-A799-407A4845EE8C}" type="slidenum">
              <a:rPr lang="pl-PL"/>
              <a:pPr/>
              <a:t>13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457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" dur="500"/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500"/>
                            </p:stCondLst>
                            <p:childTnLst>
                              <p:par>
                                <p:cTn id="42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500"/>
                                        <p:tgtEl>
                                          <p:spTgt spid="245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0"/>
                            </p:stCondLst>
                            <p:childTnLst>
                              <p:par>
                                <p:cTn id="46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245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6500"/>
                            </p:stCondLst>
                            <p:childTnLst>
                              <p:par>
                                <p:cTn id="5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245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2" grpId="0" build="p" autoUpdateAnimBg="0" advAuto="1000"/>
      <p:bldP spid="245763" grpId="0" build="p" animBg="1" autoUpdateAnimBg="0" advAuto="1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010400" cy="685800"/>
          </a:xfrm>
        </p:spPr>
        <p:txBody>
          <a:bodyPr/>
          <a:lstStyle/>
          <a:p>
            <a:pPr algn="ctr"/>
            <a:r>
              <a:rPr lang="pl-PL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Podstawowy zestaw instrukcji</a:t>
            </a:r>
            <a:r>
              <a:rPr lang="pl-PL" sz="3600" dirty="0"/>
              <a:t> </a:t>
            </a:r>
          </a:p>
        </p:txBody>
      </p:sp>
      <p:sp>
        <p:nvSpPr>
          <p:cNvPr id="2467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5575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r>
              <a:rPr lang="pl-PL" sz="2400" b="1" u="sng" dirty="0"/>
              <a:t>Wczytanie danych</a:t>
            </a:r>
            <a:endParaRPr lang="pl-PL" sz="2400" b="1" dirty="0"/>
          </a:p>
          <a:p>
            <a:pPr>
              <a:buFont typeface="Wingdings" pitchFamily="2" charset="2"/>
              <a:buNone/>
            </a:pPr>
            <a:endParaRPr lang="pl-PL" sz="2400" b="1" dirty="0"/>
          </a:p>
          <a:p>
            <a:pPr>
              <a:buFont typeface="Wingdings" pitchFamily="2" charset="2"/>
              <a:buNone/>
            </a:pPr>
            <a:r>
              <a:rPr lang="pl-PL" sz="2400" b="1" dirty="0" err="1"/>
              <a:t>Read</a:t>
            </a:r>
            <a:r>
              <a:rPr lang="pl-PL" sz="2400" b="1" dirty="0"/>
              <a:t> (</a:t>
            </a:r>
            <a:r>
              <a:rPr lang="pl-PL" sz="2400" b="1" dirty="0" err="1"/>
              <a:t>lista_argumentów</a:t>
            </a:r>
            <a:r>
              <a:rPr lang="pl-PL" sz="2400" b="1" dirty="0"/>
              <a:t>);</a:t>
            </a:r>
          </a:p>
          <a:p>
            <a:pPr>
              <a:buFont typeface="Wingdings" pitchFamily="2" charset="2"/>
              <a:buNone/>
            </a:pPr>
            <a:r>
              <a:rPr lang="pl-PL" sz="2400" b="1" dirty="0" err="1"/>
              <a:t>ReadLn</a:t>
            </a:r>
            <a:r>
              <a:rPr lang="pl-PL" sz="2400" b="1" dirty="0"/>
              <a:t>  (</a:t>
            </a:r>
            <a:r>
              <a:rPr lang="pl-PL" sz="2400" b="1" dirty="0" err="1"/>
              <a:t>lista_argumentów</a:t>
            </a:r>
            <a:r>
              <a:rPr lang="pl-PL" sz="2400" b="1" dirty="0"/>
              <a:t>);</a:t>
            </a:r>
          </a:p>
          <a:p>
            <a:pPr>
              <a:buFont typeface="Wingdings" pitchFamily="2" charset="2"/>
              <a:buNone/>
            </a:pPr>
            <a:r>
              <a:rPr lang="pl-PL" sz="2400" b="1" dirty="0"/>
              <a:t>			</a:t>
            </a:r>
            <a:r>
              <a:rPr lang="pl-PL" sz="2400" b="1" dirty="0" err="1"/>
              <a:t>np</a:t>
            </a:r>
            <a:r>
              <a:rPr lang="pl-PL" sz="2400" b="1" dirty="0"/>
              <a:t>:	</a:t>
            </a:r>
            <a:r>
              <a:rPr lang="pl-PL" sz="2400" b="1" dirty="0" err="1"/>
              <a:t>Read</a:t>
            </a:r>
            <a:r>
              <a:rPr lang="pl-PL" sz="2400" b="1" dirty="0"/>
              <a:t> (</a:t>
            </a:r>
            <a:r>
              <a:rPr lang="pl-PL" sz="2400" b="1" dirty="0" err="1"/>
              <a:t>a,b</a:t>
            </a:r>
            <a:r>
              <a:rPr lang="pl-PL" sz="2400" b="1" dirty="0"/>
              <a:t>);</a:t>
            </a:r>
          </a:p>
          <a:p>
            <a:pPr>
              <a:buFont typeface="Wingdings" pitchFamily="2" charset="2"/>
              <a:buNone/>
            </a:pPr>
            <a:r>
              <a:rPr lang="pl-PL" sz="2400" b="1" dirty="0"/>
              <a:t>				</a:t>
            </a:r>
            <a:r>
              <a:rPr lang="pl-PL" sz="2400" b="1" dirty="0" err="1"/>
              <a:t>ReadLn</a:t>
            </a:r>
            <a:r>
              <a:rPr lang="pl-PL" sz="2400" b="1" dirty="0"/>
              <a:t> (c);</a:t>
            </a:r>
          </a:p>
          <a:p>
            <a:pPr>
              <a:buFont typeface="Wingdings" pitchFamily="2" charset="2"/>
              <a:buNone/>
            </a:pPr>
            <a:r>
              <a:rPr lang="pl-PL" sz="2400" b="1" dirty="0"/>
              <a:t>    Instrukcję </a:t>
            </a:r>
            <a:r>
              <a:rPr lang="pl-PL" sz="2400" b="1" dirty="0" err="1"/>
              <a:t>ReadLn</a:t>
            </a:r>
            <a:r>
              <a:rPr lang="pl-PL" sz="2400" b="1" dirty="0"/>
              <a:t> bez parametrów można wykorzystać (chociaż nie zawsze jest to skuteczne do zatrzymania programu do chwili naciśnięcia ENTER</a:t>
            </a:r>
            <a:r>
              <a:rPr lang="pl-PL" sz="2400" dirty="0"/>
              <a:t> </a:t>
            </a:r>
            <a:r>
              <a:rPr lang="pl-PL" sz="2400" b="1" dirty="0"/>
              <a:t>)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A2006BA6-063A-4D4D-8DB4-231BBC5BCEB6}" type="slidenum">
              <a:rPr lang="pl-PL"/>
              <a:pPr/>
              <a:t>14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6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6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467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 build="p" autoUpdateAnimBg="0" advAuto="1000"/>
      <p:bldP spid="246787" grpId="0" build="p" animBg="1" autoUpdateAnimBg="0" advAuto="10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010400" cy="685800"/>
          </a:xfrm>
        </p:spPr>
        <p:txBody>
          <a:bodyPr/>
          <a:lstStyle/>
          <a:p>
            <a:pPr algn="ctr"/>
            <a:r>
              <a:rPr lang="pl-PL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Podstawowy zestaw instrukcji</a:t>
            </a:r>
            <a:r>
              <a:rPr lang="pl-PL" sz="3600" dirty="0"/>
              <a:t> </a:t>
            </a:r>
          </a:p>
        </p:txBody>
      </p:sp>
      <p:sp>
        <p:nvSpPr>
          <p:cNvPr id="2478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5575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r>
              <a:rPr lang="pl-PL" sz="2400" b="1" u="sng"/>
              <a:t>Wyprowadzenie wyników i komunikatów</a:t>
            </a:r>
          </a:p>
          <a:p>
            <a:pPr>
              <a:buFont typeface="Wingdings" pitchFamily="2" charset="2"/>
              <a:buNone/>
            </a:pPr>
            <a:endParaRPr lang="pl-PL" sz="2400" b="1"/>
          </a:p>
          <a:p>
            <a:pPr>
              <a:buFont typeface="Wingdings" pitchFamily="2" charset="2"/>
              <a:buNone/>
            </a:pPr>
            <a:r>
              <a:rPr lang="pl-PL" sz="2400" b="1"/>
              <a:t>Write (lista_argumentów);</a:t>
            </a:r>
          </a:p>
          <a:p>
            <a:pPr>
              <a:buFont typeface="Wingdings" pitchFamily="2" charset="2"/>
              <a:buNone/>
            </a:pPr>
            <a:r>
              <a:rPr lang="pl-PL" sz="2400" b="1"/>
              <a:t>WriteLn  (lista_argumentów);</a:t>
            </a:r>
          </a:p>
          <a:p>
            <a:pPr>
              <a:buFont typeface="Wingdings" pitchFamily="2" charset="2"/>
              <a:buNone/>
            </a:pPr>
            <a:r>
              <a:rPr lang="pl-PL" sz="2400" b="1"/>
              <a:t>			np:	Write (`Podaj swoje imię`);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75AA2B12-0A9A-4FF9-8B36-80D815F39A29}" type="slidenum">
              <a:rPr lang="pl-PL"/>
              <a:pPr/>
              <a:t>15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7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7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478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 build="p" autoUpdateAnimBg="0" advAuto="1000"/>
      <p:bldP spid="247811" grpId="0" build="p" animBg="1" autoUpdateAnimBg="0" advAuto="100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010400" cy="685800"/>
          </a:xfrm>
        </p:spPr>
        <p:txBody>
          <a:bodyPr/>
          <a:lstStyle/>
          <a:p>
            <a:pPr algn="ctr"/>
            <a:r>
              <a:rPr lang="pl-PL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Podstawowy zestaw instrukcji</a:t>
            </a:r>
            <a:r>
              <a:rPr lang="pl-PL" sz="3600" dirty="0"/>
              <a:t> </a:t>
            </a:r>
          </a:p>
        </p:txBody>
      </p:sp>
      <p:sp>
        <p:nvSpPr>
          <p:cNvPr id="2488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5575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r>
              <a:rPr lang="pl-PL" sz="2400" b="1" u="sng" dirty="0"/>
              <a:t>Instrukcja skoku</a:t>
            </a:r>
            <a:br>
              <a:rPr lang="pl-PL" sz="2400" b="1" u="sng" dirty="0"/>
            </a:br>
            <a:r>
              <a:rPr lang="pl-PL" sz="2400" b="1" dirty="0"/>
              <a:t>(określenie położenia kursora na ekranie)</a:t>
            </a:r>
          </a:p>
          <a:p>
            <a:pPr>
              <a:buFont typeface="Wingdings" pitchFamily="2" charset="2"/>
              <a:buNone/>
            </a:pPr>
            <a:endParaRPr lang="pl-PL" b="1" dirty="0"/>
          </a:p>
          <a:p>
            <a:pPr>
              <a:buFont typeface="Wingdings" pitchFamily="2" charset="2"/>
              <a:buNone/>
            </a:pPr>
            <a:r>
              <a:rPr lang="pl-PL" sz="2800" b="1" dirty="0" err="1"/>
              <a:t>GoToXY</a:t>
            </a:r>
            <a:r>
              <a:rPr lang="pl-PL" sz="2800" b="1" dirty="0"/>
              <a:t> (</a:t>
            </a:r>
            <a:r>
              <a:rPr lang="pl-PL" sz="2800" b="1" dirty="0" err="1"/>
              <a:t>liczba_pozycja,l</a:t>
            </a:r>
            <a:r>
              <a:rPr lang="pl-PL" sz="2800" b="1" dirty="0"/>
              <a:t> </a:t>
            </a:r>
            <a:r>
              <a:rPr lang="pl-PL" sz="2800" b="1" dirty="0" err="1"/>
              <a:t>iczba_wiersz</a:t>
            </a:r>
            <a:r>
              <a:rPr lang="pl-PL" sz="2800" b="1" dirty="0"/>
              <a:t>);</a:t>
            </a:r>
          </a:p>
          <a:p>
            <a:pPr>
              <a:buFont typeface="Wingdings" pitchFamily="2" charset="2"/>
              <a:buNone/>
            </a:pPr>
            <a:r>
              <a:rPr lang="pl-PL" sz="2800" b="1" dirty="0"/>
              <a:t>				</a:t>
            </a:r>
            <a:r>
              <a:rPr lang="pl-PL" sz="2800" b="1" dirty="0" err="1"/>
              <a:t>np</a:t>
            </a:r>
            <a:r>
              <a:rPr lang="pl-PL" sz="2800" b="1" dirty="0"/>
              <a:t>:	</a:t>
            </a:r>
            <a:r>
              <a:rPr lang="pl-PL" sz="2800" b="1" dirty="0" err="1"/>
              <a:t>GoToXY</a:t>
            </a:r>
            <a:r>
              <a:rPr lang="pl-PL" sz="2800" b="1" dirty="0"/>
              <a:t> (20,10);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00BCAB78-B239-442D-A7D5-37A1D7538338}" type="slidenum">
              <a:rPr lang="pl-PL"/>
              <a:pPr/>
              <a:t>16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8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8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488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4" grpId="0" build="p" autoUpdateAnimBg="0" advAuto="1000"/>
      <p:bldP spid="248835" grpId="0" build="p" animBg="1" autoUpdateAnimBg="0" advAuto="100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010400" cy="685800"/>
          </a:xfrm>
        </p:spPr>
        <p:txBody>
          <a:bodyPr/>
          <a:lstStyle/>
          <a:p>
            <a:pPr algn="ctr"/>
            <a:r>
              <a:rPr lang="pl-PL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Podstawowy zestaw instrukcji</a:t>
            </a:r>
            <a:r>
              <a:rPr lang="pl-PL" sz="3600" dirty="0"/>
              <a:t> </a:t>
            </a:r>
          </a:p>
        </p:txBody>
      </p:sp>
      <p:sp>
        <p:nvSpPr>
          <p:cNvPr id="2498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5575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r>
              <a:rPr lang="pl-PL" sz="2400" b="1" u="sng"/>
              <a:t>Instrukcja czyszczenia ekranu</a:t>
            </a:r>
            <a:br>
              <a:rPr lang="pl-PL" sz="2400" b="1" u="sng"/>
            </a:br>
            <a:r>
              <a:rPr lang="pl-PL" sz="2400" b="1"/>
              <a:t>(wyczyszczenie ekranu roboczego)</a:t>
            </a:r>
          </a:p>
          <a:p>
            <a:pPr>
              <a:buFont typeface="Wingdings" pitchFamily="2" charset="2"/>
              <a:buNone/>
            </a:pPr>
            <a:endParaRPr lang="pl-PL" b="1"/>
          </a:p>
          <a:p>
            <a:pPr>
              <a:buFont typeface="Wingdings" pitchFamily="2" charset="2"/>
              <a:buNone/>
            </a:pPr>
            <a:r>
              <a:rPr lang="pl-PL" sz="2800" b="1"/>
              <a:t>ClrScr;</a:t>
            </a:r>
          </a:p>
          <a:p>
            <a:pPr>
              <a:buFont typeface="Wingdings" pitchFamily="2" charset="2"/>
              <a:buNone/>
            </a:pPr>
            <a:r>
              <a:rPr lang="pl-PL" sz="2800" b="1"/>
              <a:t>				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60B3EB45-ECD7-4E99-8136-B92954AF2935}" type="slidenum">
              <a:rPr lang="pl-PL"/>
              <a:pPr/>
              <a:t>17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9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9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498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8" grpId="0" build="p" autoUpdateAnimBg="0" advAuto="1000"/>
      <p:bldP spid="249859" grpId="0" build="p" animBg="1" autoUpdateAnimBg="0" advAuto="100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0"/>
            <a:ext cx="7772400" cy="552432"/>
          </a:xfrm>
        </p:spPr>
        <p:txBody>
          <a:bodyPr/>
          <a:lstStyle/>
          <a:p>
            <a:pPr algn="ctr"/>
            <a:r>
              <a:rPr lang="pl-PL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Identyfikatory </a:t>
            </a:r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kolorów</a:t>
            </a:r>
            <a:r>
              <a:rPr lang="pl-PL" sz="4000" dirty="0"/>
              <a:t> </a:t>
            </a:r>
          </a:p>
        </p:txBody>
      </p:sp>
      <p:graphicFrame>
        <p:nvGraphicFramePr>
          <p:cNvPr id="257354" name="Group 330"/>
          <p:cNvGraphicFramePr>
            <a:graphicFrameLocks noGrp="1"/>
          </p:cNvGraphicFramePr>
          <p:nvPr>
            <p:ph type="tbl" idx="1"/>
          </p:nvPr>
        </p:nvGraphicFramePr>
        <p:xfrm>
          <a:off x="838200" y="1905000"/>
          <a:ext cx="7772400" cy="4778058"/>
        </p:xfrm>
        <a:graphic>
          <a:graphicData uri="http://schemas.openxmlformats.org/drawingml/2006/table">
            <a:tbl>
              <a:tblPr/>
              <a:tblGrid>
                <a:gridCol w="3074988"/>
                <a:gridCol w="1042987"/>
                <a:gridCol w="3654425"/>
              </a:tblGrid>
              <a:tr h="3889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Identyfikator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Wartość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Kolor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Black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0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czarny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Blue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niebieski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Green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zielony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Cyan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morski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Red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czerwony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Magenta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fioletowy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Brown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6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brązowy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LightGray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jasnoszary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DrakGray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ciemnoszary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LightBlue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jasnoniebieski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LightGreen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jasnozielony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LightCyan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11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jasnomorski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LightRed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12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jasnoczerwony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LightMagenta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13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jasnofioletowy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Yellow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14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żółty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White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15</a:t>
                      </a:r>
                      <a:endParaRPr kumimoji="0" lang="pl-P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biały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A292-60DF-4801-987B-1CD3B2CCCF3D}" type="slidenum">
              <a:rPr lang="pl-PL"/>
              <a:pPr/>
              <a:t>18</a:t>
            </a:fld>
            <a:endParaRPr lang="pl-PL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6" grpId="0" build="p" autoUpdateAnimBg="0" advAuto="100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010400" cy="685800"/>
          </a:xfrm>
        </p:spPr>
        <p:txBody>
          <a:bodyPr/>
          <a:lstStyle/>
          <a:p>
            <a:pPr algn="ctr"/>
            <a:r>
              <a:rPr lang="pl-PL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Podstawowy zestaw instrukcji</a:t>
            </a:r>
            <a:r>
              <a:rPr lang="pl-PL" sz="3600" dirty="0"/>
              <a:t> </a:t>
            </a:r>
          </a:p>
        </p:txBody>
      </p:sp>
      <p:sp>
        <p:nvSpPr>
          <p:cNvPr id="258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5575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r>
              <a:rPr lang="pl-PL" sz="2000" b="1" u="sng"/>
              <a:t>Kolor tła</a:t>
            </a:r>
            <a:br>
              <a:rPr lang="pl-PL" sz="2000" b="1" u="sng"/>
            </a:br>
            <a:endParaRPr lang="pl-PL" sz="2000" b="1" u="sng"/>
          </a:p>
          <a:p>
            <a:pPr>
              <a:buFont typeface="Wingdings" pitchFamily="2" charset="2"/>
              <a:buNone/>
            </a:pPr>
            <a:r>
              <a:rPr lang="pl-PL" b="1"/>
              <a:t>Textbackground (kolor);</a:t>
            </a:r>
          </a:p>
          <a:p>
            <a:pPr>
              <a:buFont typeface="Wingdings" pitchFamily="2" charset="2"/>
              <a:buNone/>
            </a:pPr>
            <a:endParaRPr lang="pl-PL" sz="2000" b="1"/>
          </a:p>
          <a:p>
            <a:r>
              <a:rPr lang="pl-PL" sz="2000" b="1" u="sng"/>
              <a:t>Kolor tekstu</a:t>
            </a:r>
          </a:p>
          <a:p>
            <a:pPr>
              <a:buFont typeface="Wingdings" pitchFamily="2" charset="2"/>
              <a:buNone/>
            </a:pPr>
            <a:endParaRPr lang="pl-PL" sz="2000" b="1"/>
          </a:p>
          <a:p>
            <a:pPr>
              <a:buFont typeface="Wingdings" pitchFamily="2" charset="2"/>
              <a:buNone/>
            </a:pPr>
            <a:r>
              <a:rPr lang="pl-PL" b="1"/>
              <a:t>Textcolor (kolor);</a:t>
            </a:r>
          </a:p>
          <a:p>
            <a:pPr>
              <a:buFont typeface="Wingdings" pitchFamily="2" charset="2"/>
              <a:buNone/>
            </a:pPr>
            <a:r>
              <a:rPr lang="pl-PL" sz="2000" b="1"/>
              <a:t>				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5800E834-AFC4-476A-9148-A71B5795A673}" type="slidenum">
              <a:rPr lang="pl-PL"/>
              <a:pPr/>
              <a:t>19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8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8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58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25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 build="p" autoUpdateAnimBg="0" advAuto="1000"/>
      <p:bldP spid="258051" grpId="0" build="p" animBg="1" autoUpdateAnimBg="0" advAuto="1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ytuł 5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85225" cy="5668979"/>
          </a:xfrm>
        </p:spPr>
        <p:txBody>
          <a:bodyPr anchor="t"/>
          <a:lstStyle/>
          <a:p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54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haroni" pitchFamily="2" charset="-79"/>
              </a:rPr>
              <a:t>Programowanie </a:t>
            </a:r>
            <a:br>
              <a:rPr lang="pl-PL" sz="54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haroni" pitchFamily="2" charset="-79"/>
              </a:rPr>
            </a:br>
            <a:r>
              <a:rPr lang="pl-PL" sz="54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haroni" pitchFamily="2" charset="-79"/>
              </a:rPr>
              <a:t>w Turbo Pascalu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AUTOR:</a:t>
            </a:r>
            <a:b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</a:rPr>
              <a:t>Grzegorz </a:t>
            </a:r>
            <a:r>
              <a:rPr lang="pl-PL" sz="2400" dirty="0" err="1" smtClean="0">
                <a:solidFill>
                  <a:schemeClr val="accent1">
                    <a:lumMod val="75000"/>
                  </a:schemeClr>
                </a:solidFill>
              </a:rPr>
              <a:t>Nogas</a:t>
            </a: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 smtClean="0"/>
          </a:p>
        </p:txBody>
      </p:sp>
      <p:sp>
        <p:nvSpPr>
          <p:cNvPr id="3074" name="Symbol zastępczy numeru slajdu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CEA56B4C-ADF3-43CC-A633-6679AB33EB99}" type="slidenum">
              <a:rPr lang="pl-PL" sz="2400">
                <a:solidFill>
                  <a:schemeClr val="bg1"/>
                </a:solidFill>
                <a:cs typeface="Arial" pitchFamily="34" charset="0"/>
              </a:rPr>
              <a:pPr/>
              <a:t>2</a:t>
            </a:fld>
            <a:endParaRPr lang="pl-PL" sz="240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0"/>
            <a:ext cx="7858180" cy="642918"/>
          </a:xfrm>
        </p:spPr>
        <p:txBody>
          <a:bodyPr/>
          <a:lstStyle/>
          <a:p>
            <a:pPr algn="ctr"/>
            <a:r>
              <a:rPr lang="pl-PL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Zasady </a:t>
            </a:r>
            <a:r>
              <a:rPr lang="pl-PL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redagowania programu</a:t>
            </a:r>
            <a:r>
              <a:rPr lang="pl-PL" sz="4000" dirty="0" smtClean="0"/>
              <a:t> </a:t>
            </a:r>
            <a:endParaRPr lang="pl-PL" sz="4000" dirty="0"/>
          </a:p>
        </p:txBody>
      </p:sp>
      <p:sp>
        <p:nvSpPr>
          <p:cNvPr id="2508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42910" y="1214422"/>
            <a:ext cx="7775575" cy="4525972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r>
              <a:rPr lang="pl-PL" sz="2000" b="1" dirty="0"/>
              <a:t>Kolejne instrukcje programu oddzielamy średnikami. </a:t>
            </a:r>
          </a:p>
          <a:p>
            <a:r>
              <a:rPr lang="pl-PL" sz="2000" b="1" dirty="0"/>
              <a:t>W jednej linii programu może być umieszczonych wiele instrukcji, ale muszą być oddzielone średnikami. </a:t>
            </a:r>
          </a:p>
          <a:p>
            <a:r>
              <a:rPr lang="pl-PL" sz="2000" b="1" dirty="0"/>
              <a:t>Po nagłówku i instrukcji WRITELN należy użyć średników, natomiast po BEGIN i END można je opuścić. </a:t>
            </a:r>
          </a:p>
          <a:p>
            <a:r>
              <a:rPr lang="pl-PL" sz="2000" b="1" dirty="0"/>
              <a:t>Średnik możemy również opuścić, gdy następnym słowem jest END (niekoniecznie z kropką). </a:t>
            </a:r>
          </a:p>
          <a:p>
            <a:r>
              <a:rPr lang="pl-PL" sz="2000" b="1" dirty="0"/>
              <a:t>Kropka po ostatnim END oznacza koniec programu i należy ją postawić. </a:t>
            </a:r>
          </a:p>
          <a:p>
            <a:r>
              <a:rPr lang="pl-PL" sz="2000" b="1" dirty="0"/>
              <a:t>Dla czytelności programu stosuje się tzw. wcięcia.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2270804D-184C-45AC-9802-F0A762D183C9}" type="slidenum">
              <a:rPr lang="pl-PL"/>
              <a:pPr/>
              <a:t>20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0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0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508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2" grpId="0" build="p" autoUpdateAnimBg="0" advAuto="1000"/>
      <p:bldP spid="250883" grpId="0" build="p" animBg="1" autoUpdateAnimBg="0" advAuto="100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0"/>
            <a:ext cx="7010400" cy="685800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Uruchomienie programu</a:t>
            </a:r>
            <a:r>
              <a:rPr lang="pl-PL" sz="4000" dirty="0"/>
              <a:t> </a:t>
            </a:r>
          </a:p>
        </p:txBody>
      </p:sp>
      <p:sp>
        <p:nvSpPr>
          <p:cNvPr id="2519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5575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r>
              <a:rPr lang="pl-PL" sz="2400" b="1"/>
              <a:t>CTRL+F9	- następuje kompilacja i konsolidacja programu oraz uruchomienie programu.</a:t>
            </a:r>
          </a:p>
          <a:p>
            <a:r>
              <a:rPr lang="pl-PL" sz="2400" b="1"/>
              <a:t>ALT+F5	- możliwość obejrzenia ekranu roboczego programu. Wciśnięcie 	dowolnego klawisza spowoduje powrót do Pascala.</a:t>
            </a:r>
          </a:p>
          <a:p>
            <a:pPr>
              <a:buFont typeface="Wingdings" pitchFamily="2" charset="2"/>
              <a:buNone/>
            </a:pPr>
            <a:endParaRPr lang="pl-PL" sz="2400" b="1"/>
          </a:p>
          <a:p>
            <a:r>
              <a:rPr lang="pl-PL" sz="2400" b="1"/>
              <a:t>Kompilacja - tłumaczenie programu źródłowego do postaci pośredniej.</a:t>
            </a:r>
          </a:p>
          <a:p>
            <a:r>
              <a:rPr lang="pl-PL" sz="2400" b="1"/>
              <a:t>Konsolidacja - operacja powodująca powstanie programu wykonywalnego, którego nazwa ma rozszerzenie EXE. Turbo Pascal może wykonywać ją automatycznie bez twojej wiedzy.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FFE46A46-5734-4041-94A9-79BA18D8D356}" type="slidenum">
              <a:rPr lang="pl-PL"/>
              <a:pPr/>
              <a:t>21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1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1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519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6" grpId="0" build="p" autoUpdateAnimBg="0" advAuto="1000"/>
      <p:bldP spid="251907" grpId="0" build="p" animBg="1" autoUpdateAnimBg="0" advAuto="100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0"/>
            <a:ext cx="7010400" cy="685800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Moduły programu</a:t>
            </a:r>
            <a:r>
              <a:rPr lang="pl-PL" sz="4000" dirty="0"/>
              <a:t> </a:t>
            </a:r>
          </a:p>
        </p:txBody>
      </p:sp>
      <p:sp>
        <p:nvSpPr>
          <p:cNvPr id="2529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5575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r>
              <a:rPr lang="pl-PL" sz="2800" b="1"/>
              <a:t>Moduł CRT	</a:t>
            </a:r>
          </a:p>
          <a:p>
            <a:pPr>
              <a:buFont typeface="Wingdings" pitchFamily="2" charset="2"/>
              <a:buNone/>
            </a:pPr>
            <a:r>
              <a:rPr lang="pl-PL" sz="2800" b="1"/>
              <a:t>    to zbiór zgrupowanych razem pewnych dodatkowych (niestandardowych) procedur i funkcji, ułatwiających komunikację z użytkownikiem za pomocą urządzeń wejścia/wyjścia tj. klawiatury i monitora. Moduł ten zawiera instrukcje np. GoTo i ClrScr.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F18C2B01-2ED7-40EF-8DFD-36C971AEE5A7}" type="slidenum">
              <a:rPr lang="pl-PL"/>
              <a:pPr/>
              <a:t>22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2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2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529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0" grpId="0" build="p" autoUpdateAnimBg="0" advAuto="1000"/>
      <p:bldP spid="252931" grpId="0" build="p" animBg="1" autoUpdateAnimBg="0" advAuto="100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0"/>
            <a:ext cx="7010400" cy="685800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Początki programowania</a:t>
            </a:r>
            <a:endParaRPr lang="pl-PL" sz="4000" dirty="0"/>
          </a:p>
        </p:txBody>
      </p:sp>
      <p:sp>
        <p:nvSpPr>
          <p:cNvPr id="26112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5575" cy="5113337"/>
          </a:xfrm>
          <a:noFill/>
          <a:ln w="19050">
            <a:solidFill>
              <a:srgbClr val="000080"/>
            </a:solidFill>
          </a:ln>
        </p:spPr>
        <p:txBody>
          <a:bodyPr anchor="ctr"/>
          <a:lstStyle/>
          <a:p>
            <a:r>
              <a:rPr lang="pl-PL" b="1"/>
              <a:t>Definiowanie stałych</a:t>
            </a:r>
          </a:p>
          <a:p>
            <a:pPr>
              <a:buFont typeface="Wingdings" pitchFamily="2" charset="2"/>
              <a:buNone/>
            </a:pPr>
            <a:endParaRPr lang="pl-PL" b="1"/>
          </a:p>
          <a:p>
            <a:r>
              <a:rPr lang="pl-PL" b="1"/>
              <a:t>Deklarowanie zmiennych	</a:t>
            </a:r>
          </a:p>
          <a:p>
            <a:pPr>
              <a:buFont typeface="Wingdings" pitchFamily="2" charset="2"/>
              <a:buNone/>
            </a:pPr>
            <a:endParaRPr lang="pl-PL" b="1"/>
          </a:p>
          <a:p>
            <a:r>
              <a:rPr lang="pl-PL" b="1"/>
              <a:t>Rodzaje typów</a:t>
            </a:r>
          </a:p>
          <a:p>
            <a:pPr>
              <a:buFont typeface="Wingdings" pitchFamily="2" charset="2"/>
              <a:buNone/>
            </a:pPr>
            <a:endParaRPr lang="pl-PL" b="1"/>
          </a:p>
          <a:p>
            <a:r>
              <a:rPr lang="pl-PL" b="1"/>
              <a:t>Wyrażenia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6B90C19B-1023-4173-A1B9-4ADB4582D8F2}" type="slidenum">
              <a:rPr lang="pl-PL"/>
              <a:pPr/>
              <a:t>23</a:t>
            </a:fld>
            <a:endParaRPr lang="pl-PL"/>
          </a:p>
        </p:txBody>
      </p:sp>
      <p:sp>
        <p:nvSpPr>
          <p:cNvPr id="261126" name="Rectangle 6"/>
          <p:cNvSpPr>
            <a:spLocks noChangeArrowheads="1"/>
          </p:cNvSpPr>
          <p:nvPr/>
        </p:nvSpPr>
        <p:spPr bwMode="auto">
          <a:xfrm>
            <a:off x="6624638" y="0"/>
            <a:ext cx="2519362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Zajęcia 2</a:t>
            </a:r>
            <a:r>
              <a:rPr lang="pl-PL" sz="2400" dirty="0">
                <a:solidFill>
                  <a:schemeClr val="tx2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611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61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61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261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261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1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1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2" grpId="0" build="p" autoUpdateAnimBg="0" advAuto="1000"/>
      <p:bldP spid="261125" grpId="0" build="p" animBg="1" autoUpdateAnimBg="0" advAuto="1000"/>
      <p:bldP spid="261126" grpId="0" build="p" autoUpdateAnimBg="0" advAuto="100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0"/>
            <a:ext cx="7010400" cy="685800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Definiowanie stałych</a:t>
            </a:r>
            <a:r>
              <a:rPr lang="pl-PL" sz="4000" dirty="0"/>
              <a:t> </a:t>
            </a:r>
          </a:p>
        </p:txBody>
      </p:sp>
      <p:sp>
        <p:nvSpPr>
          <p:cNvPr id="260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5575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r>
              <a:rPr lang="pl-PL" sz="2800" b="1" dirty="0"/>
              <a:t>STAŁA	</a:t>
            </a:r>
            <a:r>
              <a:rPr lang="pl-PL" sz="2800" b="1" dirty="0" smtClean="0"/>
              <a:t>-   </a:t>
            </a:r>
            <a:r>
              <a:rPr lang="pl-PL" b="1" dirty="0"/>
              <a:t>to konkretna niezmienna wartość, którą posługujemy się używając jej symbolicznej nazwy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(</a:t>
            </a:r>
            <a:r>
              <a:rPr lang="pl-PL" b="1" dirty="0"/>
              <a:t>np. PI). Wartością stałej może być każda liczba zarówno całkowita jak i ułamkowa. Stałą może być również każdy znak albo napis pod warunkiem, że zostanie on ujęty w separatory.</a:t>
            </a:r>
            <a:r>
              <a:rPr lang="pl-PL" dirty="0"/>
              <a:t> 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9F96C336-A27A-413C-9E37-353038E0A4D6}" type="slidenum">
              <a:rPr lang="pl-PL"/>
              <a:pPr/>
              <a:t>24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0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0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600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8" grpId="0" build="p" autoUpdateAnimBg="0" advAuto="1000"/>
      <p:bldP spid="260099" grpId="0" build="p" animBg="1" autoUpdateAnimBg="0" advAuto="100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0"/>
            <a:ext cx="7010400" cy="685800"/>
          </a:xfrm>
        </p:spPr>
        <p:txBody>
          <a:bodyPr/>
          <a:lstStyle/>
          <a:p>
            <a:pPr algn="ctr"/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l-PL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Zasady tworzenia nazw stałych</a:t>
            </a:r>
            <a:r>
              <a:rPr lang="pl-PL" sz="3200" dirty="0"/>
              <a:t> </a:t>
            </a:r>
            <a:endParaRPr lang="pl-PL" sz="4000" dirty="0"/>
          </a:p>
        </p:txBody>
      </p:sp>
      <p:sp>
        <p:nvSpPr>
          <p:cNvPr id="263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557338"/>
            <a:ext cx="7775575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endParaRPr lang="pl-PL" sz="2400" b="1"/>
          </a:p>
          <a:p>
            <a:r>
              <a:rPr lang="pl-PL" sz="2400" b="1"/>
              <a:t>nazwa stałej może się składać z liter i cyfr, ale na początku musi być litera</a:t>
            </a:r>
          </a:p>
          <a:p>
            <a:pPr>
              <a:buFont typeface="Wingdings" pitchFamily="2" charset="2"/>
              <a:buNone/>
            </a:pPr>
            <a:endParaRPr lang="pl-PL" sz="2400" b="1"/>
          </a:p>
          <a:p>
            <a:r>
              <a:rPr lang="pl-PL" sz="2400" b="1"/>
              <a:t>nazwa nie może zawierać spacji, niektórych innych znaków np. kropki</a:t>
            </a:r>
          </a:p>
          <a:p>
            <a:pPr>
              <a:buFont typeface="Wingdings" pitchFamily="2" charset="2"/>
              <a:buNone/>
            </a:pPr>
            <a:endParaRPr lang="pl-PL" sz="2400" b="1"/>
          </a:p>
          <a:p>
            <a:r>
              <a:rPr lang="pl-PL" sz="2400" b="1"/>
              <a:t>długość nazwy może wynosić najwyżej 32 znaki</a:t>
            </a:r>
            <a:r>
              <a:rPr lang="pl-PL" sz="2400"/>
              <a:t> </a:t>
            </a:r>
          </a:p>
          <a:p>
            <a:pPr>
              <a:buFont typeface="Wingdings" pitchFamily="2" charset="2"/>
              <a:buNone/>
            </a:pPr>
            <a:endParaRPr lang="pl-PL" sz="2400"/>
          </a:p>
          <a:p>
            <a:r>
              <a:rPr lang="pl-PL" sz="2400" b="1"/>
              <a:t>nazwa nie może się powtarzać</a:t>
            </a:r>
          </a:p>
          <a:p>
            <a:pPr>
              <a:buFont typeface="Wingdings" pitchFamily="2" charset="2"/>
              <a:buNone/>
            </a:pPr>
            <a:endParaRPr lang="pl-PL" sz="2400" b="1"/>
          </a:p>
          <a:p>
            <a:r>
              <a:rPr lang="pl-PL" sz="2400" b="1"/>
              <a:t>nazwa powinna określać zawartość</a:t>
            </a:r>
            <a:r>
              <a:rPr lang="pl-PL" sz="2400"/>
              <a:t>  </a:t>
            </a:r>
            <a:endParaRPr lang="pl-PL" sz="2400" b="1"/>
          </a:p>
          <a:p>
            <a:pPr>
              <a:buFont typeface="Wingdings" pitchFamily="2" charset="2"/>
              <a:buNone/>
            </a:pPr>
            <a:r>
              <a:rPr lang="pl-PL" sz="2400" b="1"/>
              <a:t>    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7E30652D-EFA0-442B-B207-CD5340CB6D6D}" type="slidenum">
              <a:rPr lang="pl-PL"/>
              <a:pPr/>
              <a:t>25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3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3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63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26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263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263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0" grpId="0" build="p" autoUpdateAnimBg="0" advAuto="1000"/>
      <p:bldP spid="263171" grpId="0" build="p" animBg="1" autoUpdateAnimBg="0" advAuto="100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0"/>
            <a:ext cx="7010400" cy="685800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Przykłady definicji stałych</a:t>
            </a:r>
            <a:r>
              <a:rPr lang="pl-PL" sz="4000" dirty="0"/>
              <a:t> </a:t>
            </a:r>
          </a:p>
        </p:txBody>
      </p:sp>
      <p:sp>
        <p:nvSpPr>
          <p:cNvPr id="264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5575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2400" i="1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2400" i="1"/>
              <a:t>	Chęć skorzystania z wielkości stałej należy programowi zgłosić. Zgłoszenie programowi, że zostanie użyta stała nazywa się </a:t>
            </a:r>
            <a:r>
              <a:rPr lang="pl-PL" sz="2400" b="1" i="1"/>
              <a:t>definicją.</a:t>
            </a:r>
            <a:r>
              <a:rPr lang="pl-PL" sz="24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l-PL" sz="2400" i="1"/>
          </a:p>
          <a:p>
            <a:pPr>
              <a:lnSpc>
                <a:spcPct val="80000"/>
              </a:lnSpc>
            </a:pPr>
            <a:r>
              <a:rPr lang="pl-PL" sz="2400" b="1"/>
              <a:t>CONSTANS (skrót CONST)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2000" b="1"/>
              <a:t>	słowo kluczowe informujące, że występujące obiekty są stałymi</a:t>
            </a:r>
          </a:p>
          <a:p>
            <a:pPr>
              <a:lnSpc>
                <a:spcPct val="80000"/>
              </a:lnSpc>
            </a:pPr>
            <a:endParaRPr lang="pl-PL" sz="2400" b="1"/>
          </a:p>
          <a:p>
            <a:pPr>
              <a:lnSpc>
                <a:spcPct val="80000"/>
              </a:lnSpc>
            </a:pPr>
            <a:r>
              <a:rPr lang="pl-PL" sz="2400" u="sng"/>
              <a:t>Przykłady definicji stałych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pl-PL" sz="2000"/>
              <a:t>dolny_zakres=100;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pl-PL" sz="2000"/>
              <a:t>komunikat=‘Naciśnij dowolny klawisz’;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pl-PL" sz="2000"/>
              <a:t>Pi=3.14;</a:t>
            </a:r>
            <a:endParaRPr lang="pl-PL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2400" b="1"/>
              <a:t>	</a:t>
            </a:r>
            <a:endParaRPr lang="pl-PL" sz="20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l-PL" sz="2400" b="1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18C06330-FF03-4324-8623-504DF3A881B3}" type="slidenum">
              <a:rPr lang="pl-PL"/>
              <a:pPr/>
              <a:t>26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641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264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264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264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264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500"/>
                            </p:stCondLst>
                            <p:childTnLst>
                              <p:par>
                                <p:cTn id="43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5" dur="500"/>
                                        <p:tgtEl>
                                          <p:spTgt spid="264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4" grpId="0" build="p" autoUpdateAnimBg="0" advAuto="1000"/>
      <p:bldP spid="264195" grpId="0" build="p" animBg="1" autoUpdateAnimBg="0" advAuto="100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0"/>
            <a:ext cx="7010400" cy="685800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Deklarowanie zmiennych</a:t>
            </a:r>
            <a:r>
              <a:rPr lang="pl-PL" sz="4000" dirty="0"/>
              <a:t> </a:t>
            </a:r>
          </a:p>
        </p:txBody>
      </p:sp>
      <p:sp>
        <p:nvSpPr>
          <p:cNvPr id="262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5575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r>
              <a:rPr lang="pl-PL" sz="2800" b="1"/>
              <a:t>ZMIENNA	</a:t>
            </a:r>
          </a:p>
          <a:p>
            <a:pPr>
              <a:buFont typeface="Wingdings" pitchFamily="2" charset="2"/>
              <a:buNone/>
            </a:pPr>
            <a:r>
              <a:rPr lang="pl-PL" sz="2800" b="1"/>
              <a:t>    </a:t>
            </a:r>
            <a:r>
              <a:rPr lang="pl-PL" b="1"/>
              <a:t>to twór, którym posługujemy się korzystając z jej nazwy, zaś jej wartość jest wielkością, która może się zmieniać. </a:t>
            </a:r>
            <a:br>
              <a:rPr lang="pl-PL" b="1"/>
            </a:br>
            <a:r>
              <a:rPr lang="pl-PL" b="1"/>
              <a:t>Zasady tworzenia nazw zmiennych są takie same jak stałych.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922EE7A6-61B5-4379-A8FC-B996C1896CE0}" type="slidenum">
              <a:rPr lang="pl-PL"/>
              <a:pPr/>
              <a:t>27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2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2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621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6" grpId="0" build="p" autoUpdateAnimBg="0" advAuto="1000"/>
      <p:bldP spid="262147" grpId="0" build="p" animBg="1" autoUpdateAnimBg="0" advAuto="100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0"/>
            <a:ext cx="7010400" cy="685800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Deklarowanie zmiennych</a:t>
            </a:r>
            <a:r>
              <a:rPr lang="pl-PL" sz="4000" dirty="0"/>
              <a:t> </a:t>
            </a:r>
          </a:p>
        </p:txBody>
      </p:sp>
      <p:sp>
        <p:nvSpPr>
          <p:cNvPr id="265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5575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pPr>
              <a:buFont typeface="Wingdings" pitchFamily="2" charset="2"/>
              <a:buNone/>
            </a:pPr>
            <a:r>
              <a:rPr lang="pl-PL" sz="2800" i="1"/>
              <a:t>	</a:t>
            </a:r>
            <a:r>
              <a:rPr lang="pl-PL" sz="2000" i="1"/>
              <a:t>Chęć skorzystania z wielkości zmiennej należy programowi zgłosić. Zgłoszenie programowi, że zostanie użyta zmienna nazywa się </a:t>
            </a:r>
            <a:r>
              <a:rPr lang="pl-PL" sz="2000" b="1" i="1"/>
              <a:t>deklaracją zmiennej.</a:t>
            </a:r>
          </a:p>
          <a:p>
            <a:pPr>
              <a:buFont typeface="Wingdings" pitchFamily="2" charset="2"/>
              <a:buNone/>
            </a:pPr>
            <a:endParaRPr lang="pl-PL" sz="2000" b="1"/>
          </a:p>
          <a:p>
            <a:r>
              <a:rPr lang="pl-PL" sz="2800" b="1"/>
              <a:t>VAR </a:t>
            </a:r>
            <a:r>
              <a:rPr lang="pl-PL" sz="2400" b="1"/>
              <a:t/>
            </a:r>
            <a:br>
              <a:rPr lang="pl-PL" sz="2400" b="1"/>
            </a:br>
            <a:r>
              <a:rPr lang="pl-PL" sz="2400" b="1"/>
              <a:t>słowo kluczowe poprzedzające deklarację zmiennych. </a:t>
            </a:r>
          </a:p>
          <a:p>
            <a:pPr>
              <a:buFont typeface="Wingdings" pitchFamily="2" charset="2"/>
              <a:buNone/>
            </a:pPr>
            <a:endParaRPr lang="pl-PL" sz="2400" b="1"/>
          </a:p>
          <a:p>
            <a:pPr lvl="1"/>
            <a:r>
              <a:rPr lang="pl-PL" sz="2000"/>
              <a:t>Podczas deklaracji nie nadajemy zmiennej żadnej wartości. Zmienna musi posiadać wartość w chwili użycia.</a:t>
            </a:r>
            <a:r>
              <a:rPr lang="pl-PL" sz="2400"/>
              <a:t> </a:t>
            </a:r>
          </a:p>
          <a:p>
            <a:pPr lvl="1"/>
            <a:r>
              <a:rPr lang="pl-PL" sz="2000"/>
              <a:t>Każda utworzona zmienna musi być określonego rodzaju (typu).</a:t>
            </a:r>
            <a:r>
              <a:rPr lang="pl-PL" sz="2400"/>
              <a:t> </a:t>
            </a:r>
          </a:p>
          <a:p>
            <a:pPr lvl="1"/>
            <a:r>
              <a:rPr lang="pl-PL" sz="2000"/>
              <a:t>Wartością zmiennej może być liczba, znak, łańcuch znaków.</a:t>
            </a:r>
            <a:r>
              <a:rPr lang="pl-PL" sz="2400"/>
              <a:t> </a:t>
            </a:r>
            <a:endParaRPr lang="pl-PL" sz="2000" b="1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52C6868A-7214-46E5-B4DB-91F0AC9E837E}" type="slidenum">
              <a:rPr lang="pl-PL"/>
              <a:pPr/>
              <a:t>28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5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5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652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26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26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8" grpId="0" build="p" autoUpdateAnimBg="0" advAuto="1000"/>
      <p:bldP spid="265219" grpId="0" build="p" animBg="1" autoUpdateAnimBg="0" advAuto="100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0"/>
            <a:ext cx="7010400" cy="685800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Rodzaje typów</a:t>
            </a:r>
            <a:r>
              <a:rPr lang="pl-PL" sz="4000" dirty="0"/>
              <a:t> </a:t>
            </a:r>
          </a:p>
        </p:txBody>
      </p:sp>
      <p:sp>
        <p:nvSpPr>
          <p:cNvPr id="266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5575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r>
              <a:rPr lang="pl-PL" b="1"/>
              <a:t>Typy proste</a:t>
            </a:r>
          </a:p>
          <a:p>
            <a:pPr>
              <a:buFont typeface="Wingdings" pitchFamily="2" charset="2"/>
              <a:buNone/>
            </a:pPr>
            <a:r>
              <a:rPr lang="pl-PL" b="1"/>
              <a:t>	</a:t>
            </a:r>
            <a:r>
              <a:rPr lang="pl-PL" sz="2800" b="1"/>
              <a:t>są podstawowymi typami języka i za ich pomocą powstają bardziej złożone struktury danych. Wszystkie typy proste składają się ze skończonego i uporządkowanego zbioru wartości. </a:t>
            </a:r>
          </a:p>
          <a:p>
            <a:pPr>
              <a:buFont typeface="Wingdings" pitchFamily="2" charset="2"/>
              <a:buNone/>
            </a:pPr>
            <a:r>
              <a:rPr lang="pl-PL" sz="2800" b="1"/>
              <a:t>    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EEA16624-2918-4B5B-8092-BF23540F9692}" type="slidenum">
              <a:rPr lang="pl-PL"/>
              <a:pPr/>
              <a:t>29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662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2" grpId="0" build="p" autoUpdateAnimBg="0" advAuto="1000"/>
      <p:bldP spid="266243" grpId="0" build="p" animBg="1" autoUpdateAnimBg="0" advAuto="1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188913"/>
            <a:ext cx="7772400" cy="454005"/>
          </a:xfrm>
        </p:spPr>
        <p:txBody>
          <a:bodyPr/>
          <a:lstStyle/>
          <a:p>
            <a:r>
              <a:rPr lang="pl-PL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Pascal – nowy </a:t>
            </a:r>
            <a:r>
              <a:rPr lang="pl-PL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język programowania</a:t>
            </a:r>
            <a:endParaRPr lang="pl-PL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293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125538"/>
            <a:ext cx="8135938" cy="5543550"/>
          </a:xfrm>
        </p:spPr>
        <p:txBody>
          <a:bodyPr/>
          <a:lstStyle/>
          <a:p>
            <a:pPr marL="609600" indent="-609600" algn="just">
              <a:lnSpc>
                <a:spcPct val="80000"/>
              </a:lnSpc>
            </a:pPr>
            <a:r>
              <a:rPr lang="pl-PL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</a:t>
            </a:r>
            <a:r>
              <a:rPr lang="pl-PL" sz="24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Twórcą języka Pascal jest Nikolaus </a:t>
            </a:r>
            <a:r>
              <a:rPr lang="pl-PL" sz="2400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Writh</a:t>
            </a:r>
            <a:r>
              <a:rPr lang="pl-PL" sz="24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, który </a:t>
            </a: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w 1971 </a:t>
            </a:r>
            <a:r>
              <a:rPr lang="pl-PL" sz="24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roku opublikował pierwszy raport będący szczegółowym, formalnym opisem Pascala. Pascal opisany w raporcie był abstrakcyjnym językiem algorytmicznym tj. systemem reguł, słów umożliwiających jasne, jednoznaczne formułowanie algorytmów. Od tego czasu powstało wiele konkretnych realizacji języka Pascal tzn. systemów umożliwiających redagowanie programów i wykonywanie ich przez komputer. Nowości polegają nie tylko na ulepszaniu środowiska redagowania i uruchamiania programów, które stają się bardziej przyjazne i coraz bogatsze, wzbogacaniu listy standardowych poleceń i funkcji języka np. o procedury programowania grafiki, których nie było we wzorcu </a:t>
            </a:r>
            <a:r>
              <a:rPr lang="pl-PL" sz="2400" dirty="0" err="1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Writha</a:t>
            </a:r>
            <a:r>
              <a:rPr lang="pl-PL" sz="24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, ale także na wprowadzaniu do języka nowych idei jak np. </a:t>
            </a:r>
            <a:r>
              <a:rPr lang="pl-PL" sz="2400" u="sng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programowanie obiektowe</a:t>
            </a:r>
            <a:r>
              <a:rPr lang="pl-PL" sz="24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.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AutoNum type="arabicPeriod"/>
            </a:pPr>
            <a:endParaRPr lang="pl-PL" sz="2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/>
      <p:bldP spid="229379" grpId="0" build="p" autoUpdateAnimBg="0" advAuto="100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0"/>
            <a:ext cx="7010400" cy="685800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Podział typów</a:t>
            </a:r>
            <a:r>
              <a:rPr lang="pl-PL" sz="4000" dirty="0"/>
              <a:t> </a:t>
            </a:r>
            <a:r>
              <a:rPr lang="pl-PL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prostych</a:t>
            </a:r>
          </a:p>
        </p:txBody>
      </p:sp>
      <p:sp>
        <p:nvSpPr>
          <p:cNvPr id="267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5575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r>
              <a:rPr lang="pl-PL" b="1"/>
              <a:t>Typy proste</a:t>
            </a:r>
          </a:p>
          <a:p>
            <a:pPr>
              <a:buFont typeface="Wingdings" pitchFamily="2" charset="2"/>
              <a:buNone/>
            </a:pPr>
            <a:endParaRPr lang="pl-PL" b="1"/>
          </a:p>
          <a:p>
            <a:pPr lvl="1"/>
            <a:r>
              <a:rPr lang="pl-PL" b="1" u="sng"/>
              <a:t>Porządkowe</a:t>
            </a:r>
          </a:p>
          <a:p>
            <a:pPr lvl="2"/>
            <a:r>
              <a:rPr lang="pl-PL" b="1"/>
              <a:t>Całkowite</a:t>
            </a:r>
          </a:p>
          <a:p>
            <a:pPr lvl="2"/>
            <a:r>
              <a:rPr lang="pl-PL" b="1"/>
              <a:t>Logiczny</a:t>
            </a:r>
          </a:p>
          <a:p>
            <a:pPr lvl="2"/>
            <a:r>
              <a:rPr lang="pl-PL" b="1"/>
              <a:t>Znakowy</a:t>
            </a:r>
          </a:p>
          <a:p>
            <a:pPr lvl="1"/>
            <a:r>
              <a:rPr lang="pl-PL" b="1" u="sng"/>
              <a:t>Rzeczywiste</a:t>
            </a:r>
          </a:p>
          <a:p>
            <a:pPr lvl="2"/>
            <a:r>
              <a:rPr lang="pl-PL" b="1" u="sng"/>
              <a:t>REAL</a:t>
            </a:r>
          </a:p>
          <a:p>
            <a:pPr>
              <a:buFont typeface="Wingdings" pitchFamily="2" charset="2"/>
              <a:buNone/>
            </a:pPr>
            <a:r>
              <a:rPr lang="pl-PL" b="1"/>
              <a:t>	</a:t>
            </a:r>
            <a:endParaRPr lang="pl-PL" sz="2800" b="1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68B9D13D-82B6-40C2-921E-A2B7AC934769}" type="slidenum">
              <a:rPr lang="pl-PL"/>
              <a:pPr/>
              <a:t>30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672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 advAuto="1000"/>
      <p:bldP spid="267267" grpId="0" build="p" animBg="1" autoUpdateAnimBg="0" advAuto="100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0"/>
            <a:ext cx="7010400" cy="685800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Podział typów</a:t>
            </a:r>
            <a:r>
              <a:rPr lang="pl-PL" sz="4000" dirty="0"/>
              <a:t> </a:t>
            </a:r>
            <a:r>
              <a:rPr lang="pl-PL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prostych</a:t>
            </a:r>
          </a:p>
        </p:txBody>
      </p:sp>
      <p:sp>
        <p:nvSpPr>
          <p:cNvPr id="268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8064500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r>
              <a:rPr lang="pl-PL" b="1"/>
              <a:t>Typy porządkowe</a:t>
            </a:r>
          </a:p>
          <a:p>
            <a:pPr lvl="1"/>
            <a:r>
              <a:rPr lang="pl-PL" b="1" u="sng"/>
              <a:t>Całkowite</a:t>
            </a:r>
          </a:p>
          <a:p>
            <a:pPr lvl="2"/>
            <a:r>
              <a:rPr lang="pl-PL" b="1"/>
              <a:t>ShortInt </a:t>
            </a:r>
            <a:r>
              <a:rPr lang="pl-PL"/>
              <a:t>(zawierający liczby całkowite od -128 do 127) </a:t>
            </a:r>
          </a:p>
          <a:p>
            <a:pPr lvl="2"/>
            <a:r>
              <a:rPr lang="pl-PL" b="1"/>
              <a:t>Byte </a:t>
            </a:r>
            <a:r>
              <a:rPr lang="pl-PL"/>
              <a:t>(zawierający liczby całkowite od 0 do 255) </a:t>
            </a:r>
          </a:p>
          <a:p>
            <a:pPr lvl="2"/>
            <a:r>
              <a:rPr lang="pl-PL" b="1"/>
              <a:t>Integer </a:t>
            </a:r>
            <a:r>
              <a:rPr lang="pl-PL"/>
              <a:t>(zawierający liczby całkowite od -32768 do 32767) </a:t>
            </a:r>
          </a:p>
          <a:p>
            <a:pPr lvl="2"/>
            <a:r>
              <a:rPr lang="pl-PL" b="1"/>
              <a:t>Word</a:t>
            </a:r>
            <a:r>
              <a:rPr lang="pl-PL"/>
              <a:t> (zawierający liczby całkowite od 0 do 65535) </a:t>
            </a:r>
          </a:p>
          <a:p>
            <a:pPr lvl="2"/>
            <a:r>
              <a:rPr lang="pl-PL" b="1"/>
              <a:t>LongInt</a:t>
            </a:r>
            <a:r>
              <a:rPr lang="pl-PL"/>
              <a:t> (zawierający liczby całkowite od -2.147.483.648 do 	2.147.483.647)</a:t>
            </a:r>
            <a:endParaRPr lang="pl-PL" b="1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FB7D6A89-0214-4640-B34C-26DA2F32F24B}" type="slidenum">
              <a:rPr lang="pl-PL"/>
              <a:pPr/>
              <a:t>31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8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8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682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0" grpId="0" build="p" autoUpdateAnimBg="0" advAuto="1000"/>
      <p:bldP spid="268291" grpId="0" build="p" animBg="1" autoUpdateAnimBg="0" advAuto="100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0"/>
            <a:ext cx="7010400" cy="685800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Podział typów</a:t>
            </a:r>
            <a:r>
              <a:rPr lang="pl-PL" sz="4000" dirty="0"/>
              <a:t> </a:t>
            </a:r>
            <a:r>
              <a:rPr lang="pl-PL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prostych</a:t>
            </a:r>
          </a:p>
        </p:txBody>
      </p:sp>
      <p:sp>
        <p:nvSpPr>
          <p:cNvPr id="269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8064500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r>
              <a:rPr lang="pl-PL" b="1"/>
              <a:t>Typy porządkowe</a:t>
            </a:r>
          </a:p>
          <a:p>
            <a:pPr>
              <a:buFont typeface="Wingdings" pitchFamily="2" charset="2"/>
              <a:buNone/>
            </a:pPr>
            <a:endParaRPr lang="pl-PL" b="1"/>
          </a:p>
          <a:p>
            <a:pPr lvl="1"/>
            <a:r>
              <a:rPr lang="pl-PL" b="1" u="sng"/>
              <a:t>Logiczny</a:t>
            </a:r>
          </a:p>
          <a:p>
            <a:pPr lvl="1">
              <a:buFont typeface="Wingdings" pitchFamily="2" charset="2"/>
              <a:buNone/>
            </a:pPr>
            <a:endParaRPr lang="pl-PL" b="1" u="sng"/>
          </a:p>
          <a:p>
            <a:pPr lvl="2"/>
            <a:r>
              <a:rPr lang="pl-PL" b="1"/>
              <a:t>Boolean </a:t>
            </a:r>
            <a:r>
              <a:rPr lang="pl-PL"/>
              <a:t>(składa się z dwóch predefiniowanych stałych </a:t>
            </a:r>
            <a:r>
              <a:rPr lang="pl-PL" b="1"/>
              <a:t>False, True</a:t>
            </a:r>
            <a:r>
              <a:rPr lang="pl-PL"/>
              <a:t>) 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5BB9C1E5-7B9D-4835-A00F-AF8954AF16E2}" type="slidenum">
              <a:rPr lang="pl-PL"/>
              <a:pPr/>
              <a:t>32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9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9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693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4" grpId="0" build="p" autoUpdateAnimBg="0" advAuto="1000"/>
      <p:bldP spid="269315" grpId="0" build="p" animBg="1" autoUpdateAnimBg="0" advAuto="100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0"/>
            <a:ext cx="7010400" cy="685800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Podział typów</a:t>
            </a:r>
            <a:r>
              <a:rPr lang="pl-PL" sz="4000" dirty="0"/>
              <a:t> </a:t>
            </a:r>
            <a:r>
              <a:rPr lang="pl-PL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prostych</a:t>
            </a:r>
          </a:p>
        </p:txBody>
      </p:sp>
      <p:sp>
        <p:nvSpPr>
          <p:cNvPr id="270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8064500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r>
              <a:rPr lang="pl-PL" b="1"/>
              <a:t>Typy porządkowe</a:t>
            </a:r>
          </a:p>
          <a:p>
            <a:pPr>
              <a:buFont typeface="Wingdings" pitchFamily="2" charset="2"/>
              <a:buNone/>
            </a:pPr>
            <a:endParaRPr lang="pl-PL" b="1"/>
          </a:p>
          <a:p>
            <a:pPr lvl="1"/>
            <a:r>
              <a:rPr lang="pl-PL" b="1" u="sng"/>
              <a:t>Znakowy</a:t>
            </a:r>
          </a:p>
          <a:p>
            <a:pPr lvl="1">
              <a:buFont typeface="Wingdings" pitchFamily="2" charset="2"/>
              <a:buNone/>
            </a:pPr>
            <a:endParaRPr lang="pl-PL" b="1" u="sng"/>
          </a:p>
          <a:p>
            <a:pPr lvl="2"/>
            <a:r>
              <a:rPr lang="pl-PL" b="1"/>
              <a:t>Char </a:t>
            </a:r>
            <a:r>
              <a:rPr lang="pl-PL"/>
              <a:t>(składa się z elementów będących znakami kodu ASCII) 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7229572B-E61B-4495-8D09-7874A047861E}" type="slidenum">
              <a:rPr lang="pl-PL"/>
              <a:pPr/>
              <a:t>33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703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8" grpId="0" build="p" autoUpdateAnimBg="0" advAuto="1000"/>
      <p:bldP spid="270339" grpId="0" build="p" animBg="1" autoUpdateAnimBg="0" advAuto="100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0"/>
            <a:ext cx="7010400" cy="685800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Podział typów</a:t>
            </a:r>
            <a:r>
              <a:rPr lang="pl-PL" sz="4000" dirty="0"/>
              <a:t> </a:t>
            </a:r>
            <a:r>
              <a:rPr lang="pl-PL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prostych</a:t>
            </a:r>
          </a:p>
        </p:txBody>
      </p:sp>
      <p:sp>
        <p:nvSpPr>
          <p:cNvPr id="272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8064500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r>
              <a:rPr lang="pl-PL" b="1"/>
              <a:t>Typy porządkowe</a:t>
            </a:r>
          </a:p>
          <a:p>
            <a:pPr>
              <a:buFont typeface="Wingdings" pitchFamily="2" charset="2"/>
              <a:buNone/>
            </a:pPr>
            <a:r>
              <a:rPr lang="pl-PL" b="1"/>
              <a:t>	</a:t>
            </a:r>
            <a:r>
              <a:rPr lang="pl-PL" sz="2800" i="1"/>
              <a:t>definiowane przez programistę</a:t>
            </a:r>
          </a:p>
          <a:p>
            <a:pPr>
              <a:buFont typeface="Wingdings" pitchFamily="2" charset="2"/>
              <a:buNone/>
            </a:pPr>
            <a:endParaRPr lang="pl-PL" sz="2800" i="1"/>
          </a:p>
          <a:p>
            <a:pPr lvl="1"/>
            <a:r>
              <a:rPr lang="pl-PL" b="1" u="sng"/>
              <a:t>Wyliczeniowe</a:t>
            </a:r>
          </a:p>
          <a:p>
            <a:pPr lvl="1"/>
            <a:r>
              <a:rPr lang="pl-PL" b="1" u="sng"/>
              <a:t>Okrojony</a:t>
            </a:r>
          </a:p>
          <a:p>
            <a:pPr lvl="1">
              <a:buFont typeface="Wingdings" pitchFamily="2" charset="2"/>
              <a:buNone/>
            </a:pPr>
            <a:endParaRPr lang="pl-PL" b="1" u="sng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5C34FB1F-1B0B-4494-9433-2DE1C3D231EE}" type="slidenum">
              <a:rPr lang="pl-PL"/>
              <a:pPr/>
              <a:t>34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2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2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723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6" grpId="0" build="p" autoUpdateAnimBg="0" advAuto="1000"/>
      <p:bldP spid="272387" grpId="0" build="p" animBg="1" autoUpdateAnimBg="0" advAuto="100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0"/>
            <a:ext cx="7010400" cy="685800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Rodzaje typów</a:t>
            </a:r>
            <a:r>
              <a:rPr lang="pl-PL" sz="4000" dirty="0"/>
              <a:t> </a:t>
            </a:r>
          </a:p>
        </p:txBody>
      </p:sp>
      <p:sp>
        <p:nvSpPr>
          <p:cNvPr id="271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5575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r>
              <a:rPr lang="pl-PL" b="1"/>
              <a:t>Typy złożone (strukturalne)</a:t>
            </a:r>
          </a:p>
          <a:p>
            <a:pPr lvl="2"/>
            <a:r>
              <a:rPr lang="pl-PL" b="1">
                <a:solidFill>
                  <a:schemeClr val="tx2"/>
                </a:solidFill>
              </a:rPr>
              <a:t>Typ łańcuchowy STRING</a:t>
            </a:r>
          </a:p>
          <a:p>
            <a:pPr lvl="2"/>
            <a:r>
              <a:rPr lang="pl-PL" b="1">
                <a:solidFill>
                  <a:schemeClr val="tx2"/>
                </a:solidFill>
              </a:rPr>
              <a:t>Typ tablicowy </a:t>
            </a:r>
          </a:p>
          <a:p>
            <a:pPr lvl="2"/>
            <a:r>
              <a:rPr lang="pl-PL" b="1">
                <a:solidFill>
                  <a:schemeClr val="tx2"/>
                </a:solidFill>
              </a:rPr>
              <a:t>Typ znakowy</a:t>
            </a:r>
          </a:p>
          <a:p>
            <a:pPr lvl="2"/>
            <a:r>
              <a:rPr lang="pl-PL" b="1">
                <a:solidFill>
                  <a:schemeClr val="tx2"/>
                </a:solidFill>
              </a:rPr>
              <a:t>Typ rekordowy</a:t>
            </a:r>
          </a:p>
          <a:p>
            <a:pPr lvl="2"/>
            <a:r>
              <a:rPr lang="pl-PL" b="1">
                <a:solidFill>
                  <a:schemeClr val="tx2"/>
                </a:solidFill>
              </a:rPr>
              <a:t>Typ plikowy</a:t>
            </a:r>
            <a:endParaRPr lang="pl-PL" b="1"/>
          </a:p>
          <a:p>
            <a:r>
              <a:rPr lang="pl-PL" b="1"/>
              <a:t>Typy wskaźnikowe</a:t>
            </a:r>
            <a:endParaRPr lang="pl-PL" sz="2800" b="1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B60A7417-3F90-4691-B4DE-E40EE58E17A1}" type="slidenum">
              <a:rPr lang="pl-PL"/>
              <a:pPr/>
              <a:t>35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71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271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271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2" grpId="0" build="p" autoUpdateAnimBg="0" advAuto="1000"/>
      <p:bldP spid="271363" grpId="0" build="p" animBg="1" autoUpdateAnimBg="0" advAuto="100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0"/>
            <a:ext cx="7010400" cy="685800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Rodzaje typów</a:t>
            </a:r>
            <a:r>
              <a:rPr lang="pl-PL" sz="4000" dirty="0"/>
              <a:t> </a:t>
            </a:r>
          </a:p>
        </p:txBody>
      </p:sp>
      <p:sp>
        <p:nvSpPr>
          <p:cNvPr id="43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48287318-52FE-4E07-8538-4F255CA9B37D}" type="slidenum">
              <a:rPr lang="pl-PL"/>
              <a:pPr/>
              <a:t>36</a:t>
            </a:fld>
            <a:endParaRPr lang="pl-PL"/>
          </a:p>
        </p:txBody>
      </p:sp>
      <p:grpSp>
        <p:nvGrpSpPr>
          <p:cNvPr id="2" name="Group 121"/>
          <p:cNvGrpSpPr>
            <a:grpSpLocks/>
          </p:cNvGrpSpPr>
          <p:nvPr/>
        </p:nvGrpSpPr>
        <p:grpSpPr bwMode="auto">
          <a:xfrm>
            <a:off x="1571308" y="1341438"/>
            <a:ext cx="6501130" cy="5257800"/>
            <a:chOff x="954" y="1597"/>
            <a:chExt cx="10238" cy="8280"/>
          </a:xfrm>
        </p:grpSpPr>
        <p:sp>
          <p:nvSpPr>
            <p:cNvPr id="273530" name="Text Box 122"/>
            <p:cNvSpPr txBox="1">
              <a:spLocks noChangeArrowheads="1"/>
            </p:cNvSpPr>
            <p:nvPr/>
          </p:nvSpPr>
          <p:spPr bwMode="auto">
            <a:xfrm>
              <a:off x="2289" y="1597"/>
              <a:ext cx="3632" cy="5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pl-PL" sz="1600" b="1" dirty="0"/>
                <a:t>TYPY PROSTE</a:t>
              </a:r>
              <a:endParaRPr lang="pl-PL" sz="1600" dirty="0"/>
            </a:p>
          </p:txBody>
        </p:sp>
        <p:sp>
          <p:nvSpPr>
            <p:cNvPr id="273531" name="Line 123"/>
            <p:cNvSpPr>
              <a:spLocks noChangeShapeType="1"/>
            </p:cNvSpPr>
            <p:nvPr/>
          </p:nvSpPr>
          <p:spPr bwMode="auto">
            <a:xfrm flipH="1">
              <a:off x="2981" y="2049"/>
              <a:ext cx="691" cy="10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 sz="1600"/>
            </a:p>
          </p:txBody>
        </p:sp>
        <p:sp>
          <p:nvSpPr>
            <p:cNvPr id="273532" name="Line 124"/>
            <p:cNvSpPr>
              <a:spLocks noChangeShapeType="1"/>
            </p:cNvSpPr>
            <p:nvPr/>
          </p:nvSpPr>
          <p:spPr bwMode="auto">
            <a:xfrm>
              <a:off x="4537" y="2049"/>
              <a:ext cx="692" cy="10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 sz="1600"/>
            </a:p>
          </p:txBody>
        </p:sp>
        <p:sp>
          <p:nvSpPr>
            <p:cNvPr id="273533" name="Text Box 125"/>
            <p:cNvSpPr txBox="1">
              <a:spLocks noChangeArrowheads="1"/>
            </p:cNvSpPr>
            <p:nvPr/>
          </p:nvSpPr>
          <p:spPr bwMode="auto">
            <a:xfrm>
              <a:off x="954" y="3084"/>
              <a:ext cx="3064" cy="4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pl-PL" sz="1600" b="1" dirty="0"/>
                <a:t>PORZĄDKOWE</a:t>
              </a:r>
              <a:endParaRPr lang="pl-PL" sz="1600" dirty="0"/>
            </a:p>
          </p:txBody>
        </p:sp>
        <p:sp>
          <p:nvSpPr>
            <p:cNvPr id="273534" name="Text Box 126"/>
            <p:cNvSpPr txBox="1">
              <a:spLocks noChangeArrowheads="1"/>
            </p:cNvSpPr>
            <p:nvPr/>
          </p:nvSpPr>
          <p:spPr bwMode="auto">
            <a:xfrm>
              <a:off x="4191" y="3084"/>
              <a:ext cx="2951" cy="4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pl-PL" sz="1600" b="1" dirty="0"/>
                <a:t>RZECZYWISTE</a:t>
              </a:r>
              <a:endParaRPr lang="pl-PL" sz="1600" dirty="0"/>
            </a:p>
          </p:txBody>
        </p:sp>
        <p:sp>
          <p:nvSpPr>
            <p:cNvPr id="273535" name="Line 127"/>
            <p:cNvSpPr>
              <a:spLocks noChangeShapeType="1"/>
            </p:cNvSpPr>
            <p:nvPr/>
          </p:nvSpPr>
          <p:spPr bwMode="auto">
            <a:xfrm>
              <a:off x="4710" y="3554"/>
              <a:ext cx="0" cy="6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 sz="1600"/>
            </a:p>
          </p:txBody>
        </p:sp>
        <p:sp>
          <p:nvSpPr>
            <p:cNvPr id="273536" name="Line 128"/>
            <p:cNvSpPr>
              <a:spLocks noChangeShapeType="1"/>
            </p:cNvSpPr>
            <p:nvPr/>
          </p:nvSpPr>
          <p:spPr bwMode="auto">
            <a:xfrm>
              <a:off x="4710" y="4156"/>
              <a:ext cx="51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 sz="1600"/>
            </a:p>
          </p:txBody>
        </p:sp>
        <p:sp>
          <p:nvSpPr>
            <p:cNvPr id="273537" name="Text Box 129"/>
            <p:cNvSpPr txBox="1">
              <a:spLocks noChangeArrowheads="1"/>
            </p:cNvSpPr>
            <p:nvPr/>
          </p:nvSpPr>
          <p:spPr bwMode="auto">
            <a:xfrm>
              <a:off x="5229" y="4006"/>
              <a:ext cx="1037" cy="4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pl-PL" sz="1100"/>
                <a:t>REAL</a:t>
              </a:r>
              <a:endParaRPr lang="pl-PL" sz="1600"/>
            </a:p>
          </p:txBody>
        </p:sp>
        <p:sp>
          <p:nvSpPr>
            <p:cNvPr id="273538" name="Line 130"/>
            <p:cNvSpPr>
              <a:spLocks noChangeShapeType="1"/>
            </p:cNvSpPr>
            <p:nvPr/>
          </p:nvSpPr>
          <p:spPr bwMode="auto">
            <a:xfrm>
              <a:off x="1943" y="3554"/>
              <a:ext cx="0" cy="61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 sz="1600"/>
            </a:p>
          </p:txBody>
        </p:sp>
        <p:sp>
          <p:nvSpPr>
            <p:cNvPr id="273539" name="Line 131"/>
            <p:cNvSpPr>
              <a:spLocks noChangeShapeType="1"/>
            </p:cNvSpPr>
            <p:nvPr/>
          </p:nvSpPr>
          <p:spPr bwMode="auto">
            <a:xfrm>
              <a:off x="1943" y="4006"/>
              <a:ext cx="6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 sz="1600"/>
            </a:p>
          </p:txBody>
        </p:sp>
        <p:sp>
          <p:nvSpPr>
            <p:cNvPr id="273540" name="Text Box 132"/>
            <p:cNvSpPr txBox="1">
              <a:spLocks noChangeArrowheads="1"/>
            </p:cNvSpPr>
            <p:nvPr/>
          </p:nvSpPr>
          <p:spPr bwMode="auto">
            <a:xfrm>
              <a:off x="2635" y="3855"/>
              <a:ext cx="1902" cy="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pl-PL" sz="1100" b="1"/>
                <a:t>CAŁKOWITE</a:t>
              </a:r>
              <a:endParaRPr lang="pl-PL" sz="1600"/>
            </a:p>
          </p:txBody>
        </p:sp>
        <p:sp>
          <p:nvSpPr>
            <p:cNvPr id="273541" name="Line 133"/>
            <p:cNvSpPr>
              <a:spLocks noChangeShapeType="1"/>
            </p:cNvSpPr>
            <p:nvPr/>
          </p:nvSpPr>
          <p:spPr bwMode="auto">
            <a:xfrm>
              <a:off x="2981" y="4307"/>
              <a:ext cx="0" cy="34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 sz="1600"/>
            </a:p>
          </p:txBody>
        </p:sp>
        <p:sp>
          <p:nvSpPr>
            <p:cNvPr id="273542" name="Line 134"/>
            <p:cNvSpPr>
              <a:spLocks noChangeShapeType="1"/>
            </p:cNvSpPr>
            <p:nvPr/>
          </p:nvSpPr>
          <p:spPr bwMode="auto">
            <a:xfrm>
              <a:off x="2981" y="4608"/>
              <a:ext cx="3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 sz="1600"/>
            </a:p>
          </p:txBody>
        </p:sp>
        <p:sp>
          <p:nvSpPr>
            <p:cNvPr id="273543" name="Text Box 135"/>
            <p:cNvSpPr txBox="1">
              <a:spLocks noChangeArrowheads="1"/>
            </p:cNvSpPr>
            <p:nvPr/>
          </p:nvSpPr>
          <p:spPr bwMode="auto">
            <a:xfrm>
              <a:off x="3326" y="4457"/>
              <a:ext cx="1791" cy="4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pl-PL" sz="1600" dirty="0" err="1"/>
                <a:t>ShortInt</a:t>
              </a:r>
              <a:endParaRPr lang="pl-PL" sz="1600" dirty="0"/>
            </a:p>
          </p:txBody>
        </p:sp>
        <p:sp>
          <p:nvSpPr>
            <p:cNvPr id="273544" name="Line 136"/>
            <p:cNvSpPr>
              <a:spLocks noChangeShapeType="1"/>
            </p:cNvSpPr>
            <p:nvPr/>
          </p:nvSpPr>
          <p:spPr bwMode="auto">
            <a:xfrm>
              <a:off x="2981" y="5361"/>
              <a:ext cx="3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 sz="1600"/>
            </a:p>
          </p:txBody>
        </p:sp>
        <p:sp>
          <p:nvSpPr>
            <p:cNvPr id="273545" name="Text Box 137"/>
            <p:cNvSpPr txBox="1">
              <a:spLocks noChangeArrowheads="1"/>
            </p:cNvSpPr>
            <p:nvPr/>
          </p:nvSpPr>
          <p:spPr bwMode="auto">
            <a:xfrm>
              <a:off x="3326" y="5210"/>
              <a:ext cx="1384" cy="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pl-PL" sz="1600"/>
                <a:t>Byte</a:t>
              </a:r>
            </a:p>
          </p:txBody>
        </p:sp>
        <p:sp>
          <p:nvSpPr>
            <p:cNvPr id="273546" name="Line 138"/>
            <p:cNvSpPr>
              <a:spLocks noChangeShapeType="1"/>
            </p:cNvSpPr>
            <p:nvPr/>
          </p:nvSpPr>
          <p:spPr bwMode="auto">
            <a:xfrm>
              <a:off x="2981" y="6113"/>
              <a:ext cx="3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 sz="1600"/>
            </a:p>
          </p:txBody>
        </p:sp>
        <p:sp>
          <p:nvSpPr>
            <p:cNvPr id="273547" name="Text Box 139"/>
            <p:cNvSpPr txBox="1">
              <a:spLocks noChangeArrowheads="1"/>
            </p:cNvSpPr>
            <p:nvPr/>
          </p:nvSpPr>
          <p:spPr bwMode="auto">
            <a:xfrm>
              <a:off x="3326" y="6010"/>
              <a:ext cx="1791" cy="4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pl-PL" sz="1600"/>
                <a:t>Integer</a:t>
              </a:r>
            </a:p>
          </p:txBody>
        </p:sp>
        <p:sp>
          <p:nvSpPr>
            <p:cNvPr id="273548" name="Line 140"/>
            <p:cNvSpPr>
              <a:spLocks noChangeShapeType="1"/>
            </p:cNvSpPr>
            <p:nvPr/>
          </p:nvSpPr>
          <p:spPr bwMode="auto">
            <a:xfrm>
              <a:off x="2981" y="6866"/>
              <a:ext cx="3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 sz="1600"/>
            </a:p>
          </p:txBody>
        </p:sp>
        <p:sp>
          <p:nvSpPr>
            <p:cNvPr id="273549" name="Text Box 141"/>
            <p:cNvSpPr txBox="1">
              <a:spLocks noChangeArrowheads="1"/>
            </p:cNvSpPr>
            <p:nvPr/>
          </p:nvSpPr>
          <p:spPr bwMode="auto">
            <a:xfrm>
              <a:off x="3326" y="6716"/>
              <a:ext cx="1384" cy="4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pl-PL" sz="1600"/>
                <a:t>Word</a:t>
              </a:r>
            </a:p>
          </p:txBody>
        </p:sp>
        <p:sp>
          <p:nvSpPr>
            <p:cNvPr id="273550" name="Line 142"/>
            <p:cNvSpPr>
              <a:spLocks noChangeShapeType="1"/>
            </p:cNvSpPr>
            <p:nvPr/>
          </p:nvSpPr>
          <p:spPr bwMode="auto">
            <a:xfrm>
              <a:off x="2981" y="7769"/>
              <a:ext cx="3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 sz="1600"/>
            </a:p>
          </p:txBody>
        </p:sp>
        <p:sp>
          <p:nvSpPr>
            <p:cNvPr id="273551" name="Text Box 143"/>
            <p:cNvSpPr txBox="1">
              <a:spLocks noChangeArrowheads="1"/>
            </p:cNvSpPr>
            <p:nvPr/>
          </p:nvSpPr>
          <p:spPr bwMode="auto">
            <a:xfrm>
              <a:off x="3326" y="7472"/>
              <a:ext cx="1791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pl-PL" sz="1600"/>
                <a:t>LongInt</a:t>
              </a:r>
            </a:p>
          </p:txBody>
        </p:sp>
        <p:sp>
          <p:nvSpPr>
            <p:cNvPr id="273552" name="Line 144"/>
            <p:cNvSpPr>
              <a:spLocks noChangeShapeType="1"/>
            </p:cNvSpPr>
            <p:nvPr/>
          </p:nvSpPr>
          <p:spPr bwMode="auto">
            <a:xfrm>
              <a:off x="1943" y="8522"/>
              <a:ext cx="6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 sz="1600"/>
            </a:p>
          </p:txBody>
        </p:sp>
        <p:sp>
          <p:nvSpPr>
            <p:cNvPr id="273553" name="Text Box 145"/>
            <p:cNvSpPr txBox="1">
              <a:spLocks noChangeArrowheads="1"/>
            </p:cNvSpPr>
            <p:nvPr/>
          </p:nvSpPr>
          <p:spPr bwMode="auto">
            <a:xfrm>
              <a:off x="2635" y="8372"/>
              <a:ext cx="2421" cy="4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pl-PL" sz="1100" b="1" dirty="0"/>
                <a:t>WYLICZENIOWE</a:t>
              </a:r>
              <a:endParaRPr lang="pl-PL" sz="1600" dirty="0"/>
            </a:p>
          </p:txBody>
        </p:sp>
        <p:sp>
          <p:nvSpPr>
            <p:cNvPr id="273554" name="Line 146"/>
            <p:cNvSpPr>
              <a:spLocks noChangeShapeType="1"/>
            </p:cNvSpPr>
            <p:nvPr/>
          </p:nvSpPr>
          <p:spPr bwMode="auto">
            <a:xfrm>
              <a:off x="1943" y="9726"/>
              <a:ext cx="6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 sz="1600"/>
            </a:p>
          </p:txBody>
        </p:sp>
        <p:sp>
          <p:nvSpPr>
            <p:cNvPr id="273555" name="Text Box 147"/>
            <p:cNvSpPr txBox="1">
              <a:spLocks noChangeArrowheads="1"/>
            </p:cNvSpPr>
            <p:nvPr/>
          </p:nvSpPr>
          <p:spPr bwMode="auto">
            <a:xfrm>
              <a:off x="2635" y="9425"/>
              <a:ext cx="2421" cy="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pl-PL" sz="1100" b="1"/>
                <a:t>OKROJONE</a:t>
              </a:r>
              <a:endParaRPr lang="pl-PL" sz="1600"/>
            </a:p>
          </p:txBody>
        </p:sp>
        <p:sp>
          <p:nvSpPr>
            <p:cNvPr id="273556" name="Text Box 148"/>
            <p:cNvSpPr txBox="1">
              <a:spLocks noChangeArrowheads="1"/>
            </p:cNvSpPr>
            <p:nvPr/>
          </p:nvSpPr>
          <p:spPr bwMode="auto">
            <a:xfrm>
              <a:off x="6785" y="1622"/>
              <a:ext cx="4407" cy="5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pl-PL" sz="1600" b="1" dirty="0"/>
                <a:t>TYPY STRUKTURALNE</a:t>
              </a:r>
              <a:endParaRPr lang="pl-PL" sz="1600" dirty="0"/>
            </a:p>
          </p:txBody>
        </p:sp>
        <p:sp>
          <p:nvSpPr>
            <p:cNvPr id="273557" name="Line 149"/>
            <p:cNvSpPr>
              <a:spLocks noChangeShapeType="1"/>
            </p:cNvSpPr>
            <p:nvPr/>
          </p:nvSpPr>
          <p:spPr bwMode="auto">
            <a:xfrm>
              <a:off x="8342" y="2500"/>
              <a:ext cx="3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 sz="1600"/>
            </a:p>
          </p:txBody>
        </p:sp>
        <p:sp>
          <p:nvSpPr>
            <p:cNvPr id="273558" name="Text Box 150"/>
            <p:cNvSpPr txBox="1">
              <a:spLocks noChangeArrowheads="1"/>
            </p:cNvSpPr>
            <p:nvPr/>
          </p:nvSpPr>
          <p:spPr bwMode="auto">
            <a:xfrm>
              <a:off x="8688" y="2297"/>
              <a:ext cx="2392" cy="5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pl-PL" sz="1600" dirty="0"/>
                <a:t>Łańcuchowy</a:t>
              </a:r>
            </a:p>
          </p:txBody>
        </p:sp>
        <p:sp>
          <p:nvSpPr>
            <p:cNvPr id="273559" name="Line 151"/>
            <p:cNvSpPr>
              <a:spLocks noChangeShapeType="1"/>
            </p:cNvSpPr>
            <p:nvPr/>
          </p:nvSpPr>
          <p:spPr bwMode="auto">
            <a:xfrm>
              <a:off x="8342" y="3253"/>
              <a:ext cx="3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 sz="1600"/>
            </a:p>
          </p:txBody>
        </p:sp>
        <p:sp>
          <p:nvSpPr>
            <p:cNvPr id="273560" name="Text Box 152"/>
            <p:cNvSpPr txBox="1">
              <a:spLocks noChangeArrowheads="1"/>
            </p:cNvSpPr>
            <p:nvPr/>
          </p:nvSpPr>
          <p:spPr bwMode="auto">
            <a:xfrm>
              <a:off x="8688" y="3102"/>
              <a:ext cx="2089" cy="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pl-PL" sz="1600"/>
                <a:t>Tablicowy</a:t>
              </a:r>
            </a:p>
          </p:txBody>
        </p:sp>
        <p:sp>
          <p:nvSpPr>
            <p:cNvPr id="273561" name="Line 153"/>
            <p:cNvSpPr>
              <a:spLocks noChangeShapeType="1"/>
            </p:cNvSpPr>
            <p:nvPr/>
          </p:nvSpPr>
          <p:spPr bwMode="auto">
            <a:xfrm>
              <a:off x="8342" y="4006"/>
              <a:ext cx="3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 sz="1600"/>
            </a:p>
          </p:txBody>
        </p:sp>
        <p:sp>
          <p:nvSpPr>
            <p:cNvPr id="273562" name="Text Box 154"/>
            <p:cNvSpPr txBox="1">
              <a:spLocks noChangeArrowheads="1"/>
            </p:cNvSpPr>
            <p:nvPr/>
          </p:nvSpPr>
          <p:spPr bwMode="auto">
            <a:xfrm>
              <a:off x="8688" y="3855"/>
              <a:ext cx="2089" cy="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pl-PL" sz="1600"/>
                <a:t>Znakowy</a:t>
              </a:r>
            </a:p>
          </p:txBody>
        </p:sp>
        <p:sp>
          <p:nvSpPr>
            <p:cNvPr id="273563" name="Line 155"/>
            <p:cNvSpPr>
              <a:spLocks noChangeShapeType="1"/>
            </p:cNvSpPr>
            <p:nvPr/>
          </p:nvSpPr>
          <p:spPr bwMode="auto">
            <a:xfrm>
              <a:off x="8342" y="4758"/>
              <a:ext cx="3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 sz="1600"/>
            </a:p>
          </p:txBody>
        </p:sp>
        <p:sp>
          <p:nvSpPr>
            <p:cNvPr id="273564" name="Text Box 156"/>
            <p:cNvSpPr txBox="1">
              <a:spLocks noChangeArrowheads="1"/>
            </p:cNvSpPr>
            <p:nvPr/>
          </p:nvSpPr>
          <p:spPr bwMode="auto">
            <a:xfrm>
              <a:off x="8688" y="4608"/>
              <a:ext cx="2089" cy="4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pl-PL" sz="1600"/>
                <a:t>Rekordowy</a:t>
              </a:r>
            </a:p>
          </p:txBody>
        </p:sp>
        <p:sp>
          <p:nvSpPr>
            <p:cNvPr id="273565" name="Line 157"/>
            <p:cNvSpPr>
              <a:spLocks noChangeShapeType="1"/>
            </p:cNvSpPr>
            <p:nvPr/>
          </p:nvSpPr>
          <p:spPr bwMode="auto">
            <a:xfrm>
              <a:off x="8342" y="5662"/>
              <a:ext cx="3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 sz="1600"/>
            </a:p>
          </p:txBody>
        </p:sp>
        <p:sp>
          <p:nvSpPr>
            <p:cNvPr id="273566" name="Text Box 158"/>
            <p:cNvSpPr txBox="1">
              <a:spLocks noChangeArrowheads="1"/>
            </p:cNvSpPr>
            <p:nvPr/>
          </p:nvSpPr>
          <p:spPr bwMode="auto">
            <a:xfrm>
              <a:off x="8688" y="5361"/>
              <a:ext cx="2089" cy="4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pl-PL" sz="1600"/>
                <a:t>Plikowy</a:t>
              </a:r>
            </a:p>
          </p:txBody>
        </p:sp>
        <p:sp>
          <p:nvSpPr>
            <p:cNvPr id="273567" name="Line 159"/>
            <p:cNvSpPr>
              <a:spLocks noChangeShapeType="1"/>
            </p:cNvSpPr>
            <p:nvPr/>
          </p:nvSpPr>
          <p:spPr bwMode="auto">
            <a:xfrm>
              <a:off x="8342" y="2049"/>
              <a:ext cx="0" cy="36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l-PL" sz="16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3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3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0" grpId="0" build="p" autoUpdateAnimBg="0" advAuto="100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142852"/>
            <a:ext cx="7010400" cy="1143008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Przykłady deklaracji</a:t>
            </a:r>
            <a:r>
              <a:rPr lang="pl-PL" sz="4000" b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zmiennych</a:t>
            </a:r>
            <a:endParaRPr lang="pl-PL" sz="40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74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5575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pPr marL="609600" indent="-609600">
              <a:lnSpc>
                <a:spcPct val="90000"/>
              </a:lnSpc>
            </a:pPr>
            <a:r>
              <a:rPr lang="pl-PL" sz="2400" b="1" dirty="0"/>
              <a:t>wszystkie zmienne deklarujemy po słowie:</a:t>
            </a:r>
            <a:r>
              <a:rPr lang="pl-PL" sz="3600" b="1" dirty="0"/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pl-PL" sz="3600" b="1" dirty="0"/>
              <a:t>VAR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None/>
            </a:pPr>
            <a:r>
              <a:rPr lang="pl-PL" sz="2800" b="1" dirty="0">
                <a:solidFill>
                  <a:schemeClr val="tx2"/>
                </a:solidFill>
              </a:rPr>
              <a:t>czynnik1, czynnik2: BYTE;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None/>
            </a:pPr>
            <a:r>
              <a:rPr lang="pl-PL" sz="2800" b="1" dirty="0">
                <a:solidFill>
                  <a:schemeClr val="tx2"/>
                </a:solidFill>
              </a:rPr>
              <a:t>wynik: REAL; 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None/>
            </a:pPr>
            <a:r>
              <a:rPr lang="pl-PL" sz="2800" b="1" dirty="0">
                <a:solidFill>
                  <a:schemeClr val="tx2"/>
                </a:solidFill>
              </a:rPr>
              <a:t>odp1, odp2: CHAR;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None/>
            </a:pPr>
            <a:r>
              <a:rPr lang="pl-PL" sz="2800" b="1" dirty="0">
                <a:solidFill>
                  <a:schemeClr val="tx2"/>
                </a:solidFill>
              </a:rPr>
              <a:t>a, b, pole: INTEGER;</a:t>
            </a:r>
            <a:endParaRPr lang="pl-PL" sz="2800" b="1" dirty="0"/>
          </a:p>
          <a:p>
            <a:pPr marL="990600" lvl="1" indent="-533400">
              <a:lnSpc>
                <a:spcPct val="90000"/>
              </a:lnSpc>
            </a:pPr>
            <a:r>
              <a:rPr lang="pl-PL" sz="2000" b="1" dirty="0" smtClean="0"/>
              <a:t>Przy </a:t>
            </a:r>
            <a:r>
              <a:rPr lang="pl-PL" sz="2000" b="1" dirty="0"/>
              <a:t>deklarowaniu zmiennych tego samego typu można je wyliczyć w postaci listy, w której są one oddzielone przecinkami.</a:t>
            </a:r>
          </a:p>
          <a:p>
            <a:pPr marL="990600" lvl="1" indent="-533400">
              <a:lnSpc>
                <a:spcPct val="90000"/>
              </a:lnSpc>
            </a:pPr>
            <a:r>
              <a:rPr lang="pl-PL" sz="2000" b="1" dirty="0"/>
              <a:t>Przy deklarowaniu zmiennej podajemy wymyśloną przez siebie nazwę, dwukropek i wreszcie jej TYP.</a:t>
            </a:r>
          </a:p>
          <a:p>
            <a:pPr marL="990600" lvl="1" indent="-533400">
              <a:lnSpc>
                <a:spcPct val="90000"/>
              </a:lnSpc>
            </a:pPr>
            <a:endParaRPr lang="pl-PL" sz="2000" b="1" dirty="0"/>
          </a:p>
          <a:p>
            <a:pPr marL="990600" lvl="1" indent="-533400">
              <a:lnSpc>
                <a:spcPct val="90000"/>
              </a:lnSpc>
            </a:pPr>
            <a:endParaRPr lang="pl-PL" sz="2000" b="1" dirty="0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36469A5A-9934-4A8A-BEDD-8D748CFEA057}" type="slidenum">
              <a:rPr lang="pl-PL"/>
              <a:pPr/>
              <a:t>37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4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4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74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6" presetClass="entr" presetSubtype="4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274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4" grpId="0" build="p" autoUpdateAnimBg="0" advAuto="1000"/>
      <p:bldP spid="274435" grpId="0" build="p" animBg="1" autoUpdateAnimBg="0" advAuto="100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0"/>
            <a:ext cx="7010400" cy="685800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Przykładowy program</a:t>
            </a:r>
            <a:r>
              <a:rPr lang="pl-PL" sz="4000" dirty="0"/>
              <a:t> </a:t>
            </a:r>
          </a:p>
        </p:txBody>
      </p:sp>
      <p:sp>
        <p:nvSpPr>
          <p:cNvPr id="283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5575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i="1" dirty="0"/>
              <a:t>	</a:t>
            </a:r>
            <a:r>
              <a:rPr lang="pl-PL" b="1" dirty="0"/>
              <a:t>Program </a:t>
            </a:r>
            <a:r>
              <a:rPr lang="pl-PL" dirty="0"/>
              <a:t>przykład;</a:t>
            </a:r>
            <a:r>
              <a:rPr lang="pl-PL" sz="2800" b="1" dirty="0"/>
              <a:t/>
            </a:r>
            <a:br>
              <a:rPr lang="pl-PL" sz="2800" b="1" dirty="0"/>
            </a:br>
            <a:r>
              <a:rPr lang="pl-PL" sz="2800" b="1" dirty="0"/>
              <a:t>VAR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800" b="1" dirty="0"/>
              <a:t>		</a:t>
            </a:r>
            <a:r>
              <a:rPr lang="pl-PL" sz="2800" dirty="0"/>
              <a:t>Ocena: </a:t>
            </a:r>
            <a:r>
              <a:rPr lang="pl-PL" sz="2800" b="1" dirty="0" err="1"/>
              <a:t>Byte</a:t>
            </a:r>
            <a:r>
              <a:rPr lang="pl-PL" sz="2800" dirty="0"/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800" dirty="0"/>
              <a:t>		</a:t>
            </a:r>
            <a:r>
              <a:rPr lang="pl-PL" sz="2800" dirty="0" err="1"/>
              <a:t>WcisnietyKlawisz</a:t>
            </a:r>
            <a:r>
              <a:rPr lang="pl-PL" sz="2800" dirty="0"/>
              <a:t>: </a:t>
            </a:r>
            <a:r>
              <a:rPr lang="pl-PL" sz="2800" b="1" dirty="0"/>
              <a:t>Char</a:t>
            </a:r>
            <a:r>
              <a:rPr lang="pl-PL" sz="2800" dirty="0"/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800" dirty="0"/>
              <a:t>		</a:t>
            </a:r>
            <a:r>
              <a:rPr lang="pl-PL" sz="2800" dirty="0" err="1" smtClean="0"/>
              <a:t>PoleKwadratu</a:t>
            </a:r>
            <a:r>
              <a:rPr lang="pl-PL" sz="2800" dirty="0" smtClean="0"/>
              <a:t>: </a:t>
            </a:r>
            <a:r>
              <a:rPr lang="pl-PL" sz="2800" b="1" dirty="0"/>
              <a:t>Real</a:t>
            </a:r>
            <a:r>
              <a:rPr lang="pl-PL" sz="2800" dirty="0"/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800" dirty="0"/>
              <a:t>		</a:t>
            </a:r>
            <a:r>
              <a:rPr lang="pl-PL" sz="2800" dirty="0" smtClean="0"/>
              <a:t>Pensja: </a:t>
            </a:r>
            <a:r>
              <a:rPr lang="pl-PL" sz="2800" b="1" dirty="0" err="1"/>
              <a:t>Integer</a:t>
            </a:r>
            <a:r>
              <a:rPr lang="pl-PL" sz="2800" dirty="0"/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800" dirty="0"/>
              <a:t>		</a:t>
            </a:r>
            <a:r>
              <a:rPr lang="pl-PL" sz="2800" dirty="0" err="1"/>
              <a:t>LiczbaMieszkancow</a:t>
            </a:r>
            <a:r>
              <a:rPr lang="pl-PL" sz="2800" dirty="0"/>
              <a:t>: </a:t>
            </a:r>
            <a:r>
              <a:rPr lang="pl-PL" sz="2800" b="1" dirty="0" err="1"/>
              <a:t>LongInt</a:t>
            </a:r>
            <a:r>
              <a:rPr lang="pl-PL" sz="2800" dirty="0"/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800" dirty="0"/>
              <a:t>		</a:t>
            </a:r>
            <a:r>
              <a:rPr lang="pl-PL" sz="2800" dirty="0" err="1" smtClean="0"/>
              <a:t>CzyKobieta</a:t>
            </a:r>
            <a:r>
              <a:rPr lang="pl-PL" sz="2800" dirty="0" smtClean="0"/>
              <a:t>: </a:t>
            </a:r>
            <a:r>
              <a:rPr lang="pl-PL" sz="2800" b="1" dirty="0" err="1"/>
              <a:t>Boolean</a:t>
            </a:r>
            <a:r>
              <a:rPr lang="pl-PL" sz="2800" dirty="0"/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800" dirty="0"/>
              <a:t>		</a:t>
            </a:r>
            <a:r>
              <a:rPr lang="pl-PL" sz="2800" dirty="0" smtClean="0"/>
              <a:t>Tekst: </a:t>
            </a:r>
            <a:r>
              <a:rPr lang="pl-PL" sz="2800" b="1" dirty="0" err="1"/>
              <a:t>String</a:t>
            </a:r>
            <a:r>
              <a:rPr lang="pl-PL" sz="2800" dirty="0"/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800" dirty="0"/>
              <a:t>		</a:t>
            </a:r>
            <a:r>
              <a:rPr lang="pl-PL" sz="2800" dirty="0" smtClean="0"/>
              <a:t>Imię, </a:t>
            </a:r>
            <a:r>
              <a:rPr lang="pl-PL" sz="2800" dirty="0"/>
              <a:t>Nazwisko: </a:t>
            </a:r>
            <a:r>
              <a:rPr lang="pl-PL" sz="2800" b="1" dirty="0" err="1"/>
              <a:t>String</a:t>
            </a:r>
            <a:r>
              <a:rPr lang="pl-PL" sz="2800" dirty="0"/>
              <a:t>;</a:t>
            </a:r>
            <a:endParaRPr lang="pl-PL" sz="2800" b="1" dirty="0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0948783B-2FA1-40DD-89F8-D68708DDCE71}" type="slidenum">
              <a:rPr lang="pl-PL"/>
              <a:pPr/>
              <a:t>38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836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" dur="500"/>
                                        <p:tgtEl>
                                          <p:spTgt spid="28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500"/>
                            </p:stCondLst>
                            <p:childTnLst>
                              <p:par>
                                <p:cTn id="42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500"/>
                                        <p:tgtEl>
                                          <p:spTgt spid="283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0"/>
                            </p:stCondLst>
                            <p:childTnLst>
                              <p:par>
                                <p:cTn id="46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283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0" grpId="0" build="p" autoUpdateAnimBg="0" advAuto="1000"/>
      <p:bldP spid="283651" grpId="0" build="p" animBg="1" autoUpdateAnimBg="0" advAuto="100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0"/>
            <a:ext cx="7010400" cy="685800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Przykłady wyrażeń</a:t>
            </a:r>
            <a:endParaRPr lang="pl-PL" sz="4000" dirty="0"/>
          </a:p>
        </p:txBody>
      </p:sp>
      <p:sp>
        <p:nvSpPr>
          <p:cNvPr id="275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5575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pl-PL" sz="2000" b="1" i="1"/>
              <a:t>	Większość programów wymaga różnego rodzaju obliczeń. Zwykle celem tych obliczeń jest znalezienie wartości jakiejś zmiennej.</a:t>
            </a:r>
            <a:r>
              <a:rPr lang="pl-PL" sz="2400" b="1"/>
              <a:t>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pl-PL" sz="2400" b="1"/>
          </a:p>
          <a:p>
            <a:pPr marL="609600" indent="-609600">
              <a:lnSpc>
                <a:spcPct val="90000"/>
              </a:lnSpc>
            </a:pPr>
            <a:r>
              <a:rPr lang="pl-PL" sz="2400" b="1" u="sng">
                <a:solidFill>
                  <a:schemeClr val="tx2"/>
                </a:solidFill>
              </a:rPr>
              <a:t>Wyrażenia</a:t>
            </a:r>
            <a:r>
              <a:rPr lang="pl-PL" sz="2400" b="1" u="sng"/>
              <a:t> </a:t>
            </a:r>
            <a:r>
              <a:rPr lang="pl-PL" sz="2400" b="1"/>
              <a:t>– to</a:t>
            </a:r>
            <a:r>
              <a:rPr lang="pl-PL" sz="2400" b="1" u="sng"/>
              <a:t> </a:t>
            </a:r>
            <a:r>
              <a:rPr lang="pl-PL" sz="2400" b="1"/>
              <a:t>obliczenia zawierające zmienne, stałe i łączące je operatory</a:t>
            </a:r>
            <a:r>
              <a:rPr lang="pl-PL" sz="2400" b="1" u="sng"/>
              <a:t>. </a:t>
            </a:r>
          </a:p>
          <a:p>
            <a:pPr marL="990600" lvl="1" indent="-533400">
              <a:lnSpc>
                <a:spcPct val="90000"/>
              </a:lnSpc>
            </a:pPr>
            <a:r>
              <a:rPr lang="pl-PL" sz="2000" b="1"/>
              <a:t>Poprawnie zbudowane wyrażenie to takie, w którym każdy z operatorów działa na składnikach odpowiedniego typu. Jeśli warunek ten nie jest spełniony w czasie kompilacji zostanie wykryty błąd „pomieszania typów”. </a:t>
            </a:r>
          </a:p>
          <a:p>
            <a:pPr marL="990600" lvl="1" indent="-533400">
              <a:lnSpc>
                <a:spcPct val="90000"/>
              </a:lnSpc>
            </a:pPr>
            <a:r>
              <a:rPr lang="pl-PL" sz="2000" b="1"/>
              <a:t>Składniki wyrażenia są odpowiedniego typu a zatem i wyrażenie należy do jakiegoś typu. </a:t>
            </a:r>
          </a:p>
          <a:p>
            <a:pPr marL="990600" lvl="1" indent="-533400">
              <a:lnSpc>
                <a:spcPct val="90000"/>
              </a:lnSpc>
            </a:pPr>
            <a:r>
              <a:rPr lang="pl-PL" sz="2000" b="1" u="sng">
                <a:solidFill>
                  <a:schemeClr val="tx2"/>
                </a:solidFill>
              </a:rPr>
              <a:t>Typem wyrażenia</a:t>
            </a:r>
            <a:r>
              <a:rPr lang="pl-PL" sz="2000" b="1"/>
              <a:t> jest typ wartości powstającej w wyniku obliczenia tego wyrażenia czyli typ wartości wynikowej.</a:t>
            </a:r>
            <a:r>
              <a:rPr lang="pl-PL" sz="2000"/>
              <a:t> </a:t>
            </a:r>
            <a:endParaRPr lang="pl-PL" sz="2000" b="1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8487C0DB-F3F2-4F2C-B23A-5260D715AE18}" type="slidenum">
              <a:rPr lang="pl-PL"/>
              <a:pPr/>
              <a:t>39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754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8" grpId="0" build="p" autoUpdateAnimBg="0" advAuto="1000"/>
      <p:bldP spid="275459" grpId="0" build="p" animBg="1" autoUpdateAnimBg="0" advAuto="1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928662" y="0"/>
            <a:ext cx="7772400" cy="838200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Ekran Turbo Pascala</a:t>
            </a:r>
          </a:p>
        </p:txBody>
      </p:sp>
      <p:graphicFrame>
        <p:nvGraphicFramePr>
          <p:cNvPr id="30729" name="Object 1033"/>
          <p:cNvGraphicFramePr>
            <a:graphicFrameLocks noChangeAspect="1"/>
          </p:cNvGraphicFramePr>
          <p:nvPr/>
        </p:nvGraphicFramePr>
        <p:xfrm>
          <a:off x="250825" y="1268413"/>
          <a:ext cx="8497888" cy="5113337"/>
        </p:xfrm>
        <a:graphic>
          <a:graphicData uri="http://schemas.openxmlformats.org/presentationml/2006/ole">
            <p:oleObj spid="_x0000_s19458" name="Obraz - mapa bitowa" r:id="rId3" imgW="6230220" imgH="3247619" progId="PBrush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0"/>
            <a:ext cx="7010400" cy="685800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Priorytety operatorów</a:t>
            </a:r>
            <a:endParaRPr lang="pl-PL" sz="4000" dirty="0"/>
          </a:p>
        </p:txBody>
      </p:sp>
      <p:sp>
        <p:nvSpPr>
          <p:cNvPr id="276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5575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pPr marL="609600" indent="-609600">
              <a:lnSpc>
                <a:spcPct val="90000"/>
              </a:lnSpc>
            </a:pPr>
            <a:r>
              <a:rPr lang="pl-PL" sz="2400" b="1"/>
              <a:t>działania w nawiasach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pl-PL" sz="2400" b="1"/>
          </a:p>
          <a:p>
            <a:pPr marL="609600" indent="-609600">
              <a:lnSpc>
                <a:spcPct val="90000"/>
              </a:lnSpc>
            </a:pPr>
            <a:r>
              <a:rPr lang="pl-PL" sz="2400" b="1"/>
              <a:t>(*) mnożenie i dzielenie (/)</a:t>
            </a:r>
            <a:br>
              <a:rPr lang="pl-PL" sz="2400" b="1"/>
            </a:br>
            <a:r>
              <a:rPr lang="pl-PL" sz="2400" b="1"/>
              <a:t/>
            </a:r>
            <a:br>
              <a:rPr lang="pl-PL" sz="2400" b="1"/>
            </a:br>
            <a:r>
              <a:rPr lang="pl-PL" sz="2400" b="1">
                <a:solidFill>
                  <a:schemeClr val="tx2"/>
                </a:solidFill>
              </a:rPr>
              <a:t>DIV</a:t>
            </a:r>
            <a:r>
              <a:rPr lang="pl-PL" sz="2400" b="1"/>
              <a:t> (dzielenie całkowite) i </a:t>
            </a:r>
            <a:r>
              <a:rPr lang="pl-PL" sz="2400" b="1">
                <a:solidFill>
                  <a:schemeClr val="tx2"/>
                </a:solidFill>
              </a:rPr>
              <a:t>MOD</a:t>
            </a:r>
            <a:r>
              <a:rPr lang="pl-PL" sz="2400" b="1"/>
              <a:t> (reszta z dzielenia całkowitego)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pl-PL" sz="2400"/>
          </a:p>
          <a:p>
            <a:pPr marL="609600" indent="-609600">
              <a:lnSpc>
                <a:spcPct val="90000"/>
              </a:lnSpc>
            </a:pPr>
            <a:r>
              <a:rPr lang="pl-PL" sz="2400" b="1"/>
              <a:t>(+) dodawanie i (-) odejmowanie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pl-PL" sz="2400" b="1"/>
          </a:p>
          <a:p>
            <a:pPr marL="609600" indent="-609600">
              <a:lnSpc>
                <a:spcPct val="90000"/>
              </a:lnSpc>
            </a:pPr>
            <a:r>
              <a:rPr lang="pl-PL" sz="2400" b="1"/>
              <a:t>w przypadku braku nawiasów i przy operatorach o takim samym priorytecie działania są wykonywane od lewej do prawej</a:t>
            </a:r>
            <a:r>
              <a:rPr lang="pl-PL" sz="2400"/>
              <a:t> </a:t>
            </a:r>
            <a:endParaRPr lang="pl-PL" sz="2400" b="1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pl-PL" sz="2400"/>
              <a:t> 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7E2CFC48-C7BB-4C17-B77E-9A75C325FE59}" type="slidenum">
              <a:rPr lang="pl-PL"/>
              <a:pPr/>
              <a:t>40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764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2" grpId="0" build="p" autoUpdateAnimBg="0" advAuto="1000"/>
      <p:bldP spid="276483" grpId="0" build="p" animBg="1" autoUpdateAnimBg="0" advAuto="100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0"/>
            <a:ext cx="7010400" cy="685800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Przykłady wyrażeń</a:t>
            </a:r>
            <a:endParaRPr lang="pl-PL" sz="4000" dirty="0"/>
          </a:p>
        </p:txBody>
      </p:sp>
      <p:sp>
        <p:nvSpPr>
          <p:cNvPr id="277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5575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pPr marL="609600" indent="-609600"/>
            <a:r>
              <a:rPr lang="pl-PL" dirty="0" err="1" smtClean="0"/>
              <a:t>X=a*b</a:t>
            </a:r>
            <a:r>
              <a:rPr lang="pl-PL" dirty="0" smtClean="0"/>
              <a:t>/</a:t>
            </a:r>
            <a:r>
              <a:rPr lang="pl-PL" dirty="0" err="1" smtClean="0"/>
              <a:t>c*d</a:t>
            </a:r>
            <a:r>
              <a:rPr lang="pl-PL" dirty="0" smtClean="0"/>
              <a:t>    nie jest równoznaczne</a:t>
            </a:r>
          </a:p>
          <a:p>
            <a:pPr marL="609600" indent="-609600">
              <a:buNone/>
            </a:pPr>
            <a:r>
              <a:rPr lang="pl-PL" dirty="0" smtClean="0"/>
              <a:t>      X=(</a:t>
            </a:r>
            <a:r>
              <a:rPr lang="pl-PL" dirty="0" err="1" smtClean="0"/>
              <a:t>a*b</a:t>
            </a:r>
            <a:r>
              <a:rPr lang="pl-PL" dirty="0" smtClean="0"/>
              <a:t>)/(</a:t>
            </a:r>
            <a:r>
              <a:rPr lang="pl-PL" dirty="0" err="1" smtClean="0"/>
              <a:t>c*d</a:t>
            </a:r>
            <a:r>
              <a:rPr lang="pl-PL" dirty="0" smtClean="0"/>
              <a:t>)</a:t>
            </a:r>
          </a:p>
          <a:p>
            <a:pPr marL="609600" indent="-609600">
              <a:buNone/>
            </a:pPr>
            <a:endParaRPr lang="pl-PL" dirty="0" smtClean="0"/>
          </a:p>
          <a:p>
            <a:pPr marL="609600" indent="-609600"/>
            <a:r>
              <a:rPr lang="pl-PL" dirty="0" smtClean="0"/>
              <a:t>(</a:t>
            </a:r>
            <a:r>
              <a:rPr lang="pl-PL" dirty="0" err="1"/>
              <a:t>x+y</a:t>
            </a:r>
            <a:r>
              <a:rPr lang="pl-PL" dirty="0"/>
              <a:t>)/(</a:t>
            </a:r>
            <a:r>
              <a:rPr lang="pl-PL" dirty="0" err="1"/>
              <a:t>x-y</a:t>
            </a:r>
            <a:r>
              <a:rPr lang="pl-PL" dirty="0"/>
              <a:t>)</a:t>
            </a:r>
          </a:p>
          <a:p>
            <a:pPr marL="609600" indent="-609600">
              <a:buFont typeface="Wingdings" pitchFamily="2" charset="2"/>
              <a:buNone/>
            </a:pPr>
            <a:endParaRPr lang="pl-PL" dirty="0"/>
          </a:p>
          <a:p>
            <a:pPr marL="609600" indent="-609600"/>
            <a:r>
              <a:rPr lang="pl-PL" dirty="0"/>
              <a:t>2*sin(x/2)+3*cos(</a:t>
            </a:r>
            <a:r>
              <a:rPr lang="pl-PL" dirty="0" err="1"/>
              <a:t>x*y</a:t>
            </a:r>
            <a:r>
              <a:rPr lang="pl-PL" dirty="0"/>
              <a:t>)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9F5AF59C-AC71-449C-8D67-71B2553AAB2A}" type="slidenum">
              <a:rPr lang="pl-PL"/>
              <a:pPr/>
              <a:t>41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7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7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775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6" grpId="0" build="p" autoUpdateAnimBg="0" advAuto="1000"/>
      <p:bldP spid="277507" grpId="0" build="p" animBg="1" autoUpdateAnimBg="0" advAuto="100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0"/>
            <a:ext cx="7010400" cy="685800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Instrukcja przypisania</a:t>
            </a:r>
            <a:endParaRPr lang="pl-PL" sz="4000" dirty="0"/>
          </a:p>
        </p:txBody>
      </p:sp>
      <p:sp>
        <p:nvSpPr>
          <p:cNvPr id="278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5575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pPr marL="609600" indent="-609600">
              <a:buFont typeface="Wingdings" pitchFamily="2" charset="2"/>
              <a:buNone/>
            </a:pPr>
            <a:r>
              <a:rPr lang="pl-PL" sz="2400" b="1" i="1"/>
              <a:t>	Służy do nadania wartości zmiennej.</a:t>
            </a:r>
            <a:r>
              <a:rPr lang="pl-PL" sz="2800"/>
              <a:t> </a:t>
            </a:r>
          </a:p>
          <a:p>
            <a:pPr marL="609600" indent="-609600">
              <a:buFont typeface="Wingdings" pitchFamily="2" charset="2"/>
              <a:buNone/>
            </a:pPr>
            <a:endParaRPr lang="pl-PL" sz="2800" b="1"/>
          </a:p>
          <a:p>
            <a:pPr marL="609600" indent="-609600"/>
            <a:r>
              <a:rPr lang="pl-PL" sz="2400" b="1">
                <a:solidFill>
                  <a:schemeClr val="tx2"/>
                </a:solidFill>
              </a:rPr>
              <a:t>nazwa_zmiennej:=wyrażenie_albo_wartość</a:t>
            </a:r>
          </a:p>
          <a:p>
            <a:pPr marL="609600" indent="-609600">
              <a:buFont typeface="Wingdings" pitchFamily="2" charset="2"/>
              <a:buNone/>
            </a:pPr>
            <a:endParaRPr lang="pl-PL" sz="2400" b="1">
              <a:solidFill>
                <a:schemeClr val="tx2"/>
              </a:solidFill>
            </a:endParaRPr>
          </a:p>
          <a:p>
            <a:pPr marL="990600" lvl="1" indent="-533400"/>
            <a:r>
              <a:rPr lang="pl-PL" sz="1800" b="1" i="1"/>
              <a:t>Od tego momentu operujemy nazwą zmiennej, ale program posługuje się jej wartością. </a:t>
            </a:r>
          </a:p>
          <a:p>
            <a:pPr marL="990600" lvl="1" indent="-533400"/>
            <a:r>
              <a:rPr lang="pl-PL" sz="1800" b="1" i="1"/>
              <a:t>Jeśli zmienna posiadała jakąś wartość wcześniej zostanie ona niestety całkowicie utracona.</a:t>
            </a:r>
          </a:p>
          <a:p>
            <a:pPr marL="990600" lvl="1" indent="-533400"/>
            <a:r>
              <a:rPr lang="pl-PL" sz="1800" b="1" i="1"/>
              <a:t> Zmienna zachowuje tylko wartość aktualną. </a:t>
            </a:r>
          </a:p>
          <a:p>
            <a:pPr marL="990600" lvl="1" indent="-533400"/>
            <a:r>
              <a:rPr lang="pl-PL" sz="1800" b="1" i="1"/>
              <a:t>Jeśli potrzebna jest poprzednia wartość zmiennej należy ją zapamiętać np. przez utworzenie zmiennej pomocniczej i przekazanie jej do wartości.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C1ADC3C5-7B62-4F9B-8F49-8498FB34970B}" type="slidenum">
              <a:rPr lang="pl-PL"/>
              <a:pPr/>
              <a:t>42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8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8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785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0" grpId="0" build="p" autoUpdateAnimBg="0" advAuto="1000"/>
      <p:bldP spid="278531" grpId="0" build="p" animBg="1" autoUpdateAnimBg="0" advAuto="100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0"/>
            <a:ext cx="7010400" cy="685800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l-PL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Przykłady </a:t>
            </a:r>
            <a:r>
              <a:rPr lang="pl-PL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instrukcji przypisania</a:t>
            </a:r>
            <a:endParaRPr lang="pl-PL" sz="4000" dirty="0"/>
          </a:p>
        </p:txBody>
      </p:sp>
      <p:sp>
        <p:nvSpPr>
          <p:cNvPr id="279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5575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pPr marL="609600" indent="-609600">
              <a:buFont typeface="Wingdings" pitchFamily="2" charset="2"/>
              <a:buNone/>
            </a:pPr>
            <a:r>
              <a:rPr lang="pl-PL" sz="2800" b="1" i="1" dirty="0"/>
              <a:t>	</a:t>
            </a:r>
            <a:r>
              <a:rPr lang="pl-PL" b="1" i="1" dirty="0" smtClean="0"/>
              <a:t>liczba := 5.1</a:t>
            </a:r>
            <a:r>
              <a:rPr lang="pl-PL" b="1" i="1" dirty="0"/>
              <a:t>;</a:t>
            </a:r>
          </a:p>
          <a:p>
            <a:pPr marL="609600" indent="-609600">
              <a:buFont typeface="Wingdings" pitchFamily="2" charset="2"/>
              <a:buNone/>
            </a:pPr>
            <a:endParaRPr lang="pl-PL" b="1" i="1" dirty="0"/>
          </a:p>
          <a:p>
            <a:pPr marL="609600" indent="-609600">
              <a:buFont typeface="Wingdings" pitchFamily="2" charset="2"/>
              <a:buNone/>
            </a:pPr>
            <a:r>
              <a:rPr lang="pl-PL" b="1" i="1" dirty="0"/>
              <a:t>	</a:t>
            </a:r>
            <a:r>
              <a:rPr lang="pl-PL" b="1" i="1" dirty="0" smtClean="0"/>
              <a:t>wynik := dzielna/dzielnik</a:t>
            </a:r>
            <a:r>
              <a:rPr lang="pl-PL" b="1" i="1" dirty="0"/>
              <a:t>;</a:t>
            </a:r>
          </a:p>
          <a:p>
            <a:pPr marL="609600" indent="-609600">
              <a:buFont typeface="Wingdings" pitchFamily="2" charset="2"/>
              <a:buNone/>
            </a:pPr>
            <a:endParaRPr lang="pl-PL" b="1" i="1" dirty="0"/>
          </a:p>
          <a:p>
            <a:pPr marL="609600" indent="-609600">
              <a:buFont typeface="Wingdings" pitchFamily="2" charset="2"/>
              <a:buNone/>
            </a:pPr>
            <a:r>
              <a:rPr lang="pl-PL" b="1" i="1" dirty="0"/>
              <a:t>	</a:t>
            </a:r>
            <a:r>
              <a:rPr lang="pl-PL" b="1" i="1" dirty="0" smtClean="0"/>
              <a:t>znak := ’A</a:t>
            </a:r>
            <a:r>
              <a:rPr lang="pl-PL" b="1" i="1" dirty="0"/>
              <a:t>’;</a:t>
            </a:r>
          </a:p>
          <a:p>
            <a:pPr marL="609600" indent="-609600">
              <a:buFont typeface="Wingdings" pitchFamily="2" charset="2"/>
              <a:buNone/>
            </a:pPr>
            <a:endParaRPr lang="pl-PL" b="1" i="1" dirty="0"/>
          </a:p>
          <a:p>
            <a:pPr marL="609600" indent="-609600">
              <a:buFont typeface="Wingdings" pitchFamily="2" charset="2"/>
              <a:buNone/>
            </a:pPr>
            <a:r>
              <a:rPr lang="pl-PL" b="1" i="1" dirty="0"/>
              <a:t>	</a:t>
            </a:r>
            <a:r>
              <a:rPr lang="pl-PL" b="1" i="1" dirty="0" smtClean="0"/>
              <a:t>tekst := ’Jak się nazywasz?’;</a:t>
            </a:r>
            <a:endParaRPr lang="pl-PL" b="1" i="1" dirty="0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58769988-DEF9-4A14-A921-BA67915E61CF}" type="slidenum">
              <a:rPr lang="pl-PL"/>
              <a:pPr/>
              <a:t>43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9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9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795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4" grpId="0" build="p" autoUpdateAnimBg="0" advAuto="1000"/>
      <p:bldP spid="279555" grpId="0" build="p" animBg="1" autoUpdateAnimBg="0" advAuto="100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0"/>
            <a:ext cx="7010400" cy="1857364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Moduł SYSTEM</a:t>
            </a:r>
            <a:b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pl-PL" sz="1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Zawiera procedury i funkcje obsługi zbiorów, operacji konwersji liczb, operacji łańcuchowych, porządkowych oraz służące do dynamicznego przydziału i zwalniania pamięci.</a:t>
            </a:r>
            <a:r>
              <a:rPr lang="pl-PL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l-PL" sz="1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Jako jedyny jest dostępny </a:t>
            </a:r>
            <a:r>
              <a:rPr lang="pl-P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automatycznie</a:t>
            </a:r>
            <a:r>
              <a:rPr lang="pl-PL" sz="1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endParaRPr lang="pl-PL" sz="16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4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857364"/>
            <a:ext cx="8280400" cy="4740286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pl-PL" sz="2400" b="1" i="1"/>
              <a:t>	</a:t>
            </a:r>
          </a:p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</a:pPr>
            <a:r>
              <a:rPr lang="pl-PL" sz="2400" b="1" i="1"/>
              <a:t>Funkcje arytmetyczne modułu System</a:t>
            </a:r>
          </a:p>
          <a:p>
            <a:pPr marL="609600" indent="-609600" algn="ctr">
              <a:lnSpc>
                <a:spcPct val="80000"/>
              </a:lnSpc>
              <a:buFont typeface="Wingdings" pitchFamily="2" charset="2"/>
              <a:buNone/>
            </a:pPr>
            <a:endParaRPr lang="pl-PL" sz="2400" b="1" i="1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pl-PL" sz="2000" b="1"/>
              <a:t>Abs</a:t>
            </a:r>
            <a:r>
              <a:rPr lang="pl-PL" sz="2800" b="1"/>
              <a:t>			</a:t>
            </a:r>
            <a:r>
              <a:rPr lang="pl-PL" sz="1800" b="1"/>
              <a:t>obliczenie wartości bezwzględnej argumentu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pl-PL" sz="2000" b="1"/>
              <a:t>ArcTan		</a:t>
            </a:r>
            <a:r>
              <a:rPr lang="pl-PL" sz="1800" b="1"/>
              <a:t>obliczenie wartości arcusa tangensa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pl-PL" sz="2000" b="1"/>
              <a:t>Cos			</a:t>
            </a:r>
            <a:r>
              <a:rPr lang="pl-PL" sz="1800" b="1"/>
              <a:t>obliczenie wartości cosinusa argumentu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pl-PL" sz="2000" b="1"/>
              <a:t>Exp			</a:t>
            </a:r>
            <a:r>
              <a:rPr lang="pl-PL" sz="1800" b="1"/>
              <a:t>obliczenie wartości stałej Eulera e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pl-PL" sz="2000" b="1"/>
              <a:t>Frac			</a:t>
            </a:r>
            <a:r>
              <a:rPr lang="pl-PL" sz="1800" b="1"/>
              <a:t>obliczenie części ułamkowej argumentu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pl-PL" sz="2000" b="1"/>
              <a:t>Int			</a:t>
            </a:r>
            <a:r>
              <a:rPr lang="pl-PL" sz="1800" b="1"/>
              <a:t>obliczenie części całkowitej liczby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pl-PL" sz="2000" b="1"/>
              <a:t>Ln</a:t>
            </a:r>
            <a:r>
              <a:rPr lang="pl-PL" sz="1800" b="1"/>
              <a:t> 			obliczenie wartości logarytmu naturalnego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pl-PL" sz="2000" b="1"/>
              <a:t>Pi			</a:t>
            </a:r>
            <a:r>
              <a:rPr lang="pl-PL" sz="1800" b="1"/>
              <a:t>obliczenie wartości stałej pi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pl-PL" sz="2000" b="1"/>
              <a:t>Sin			</a:t>
            </a:r>
            <a:r>
              <a:rPr lang="pl-PL" sz="1800" b="1"/>
              <a:t>obliczenie wartości sinusa argumentu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pl-PL" sz="2000" b="1"/>
              <a:t>Sqr			</a:t>
            </a:r>
            <a:r>
              <a:rPr lang="pl-PL" sz="1800" b="1"/>
              <a:t>obliczenie wartości kwadratu argumentu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pl-PL" sz="2000" b="1"/>
              <a:t>Sqrt			</a:t>
            </a:r>
            <a:r>
              <a:rPr lang="pl-PL" sz="1800" b="1"/>
              <a:t>obliczenie wartości pierwiastka kwadratowego </a:t>
            </a:r>
            <a:r>
              <a:rPr lang="pl-PL" sz="2000" b="1"/>
              <a:t>		</a:t>
            </a:r>
            <a:endParaRPr lang="pl-PL" sz="2800" b="1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AF87272D-3A58-421A-9736-B99F8FCD8FB0}" type="slidenum">
              <a:rPr lang="pl-PL"/>
              <a:pPr/>
              <a:t>44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846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4" grpId="0" build="p" autoUpdateAnimBg="0" advAuto="1000"/>
      <p:bldP spid="284675" grpId="0" build="p" animBg="1" autoUpdateAnimBg="0" advAuto="100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214290"/>
            <a:ext cx="7010400" cy="1500198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Moduł SYSTEM</a:t>
            </a:r>
            <a:b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pl-PL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Zawiera procedury i funkcje obsługi zbiorów, operacji konwersji liczb, operacji łańcuchowych, porządkowych oraz służące do dynamicznego przydziału i zwalniania pamięci.</a:t>
            </a:r>
            <a:r>
              <a:rPr lang="pl-PL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Jako jedyny jest dostępny automatycznie.</a:t>
            </a:r>
            <a:endParaRPr lang="pl-PL" sz="16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5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857364"/>
            <a:ext cx="8280400" cy="4740286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pPr marL="609600" indent="-609600">
              <a:buFont typeface="Wingdings" pitchFamily="2" charset="2"/>
              <a:buNone/>
            </a:pPr>
            <a:r>
              <a:rPr lang="pl-PL" sz="2400" b="1" i="1" dirty="0"/>
              <a:t>	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pl-PL" sz="2400" b="1" i="1" dirty="0"/>
              <a:t>Procedury i funkcje łańcuchowe</a:t>
            </a:r>
          </a:p>
          <a:p>
            <a:pPr marL="609600" indent="-609600" algn="ctr">
              <a:buFont typeface="Wingdings" pitchFamily="2" charset="2"/>
              <a:buNone/>
            </a:pPr>
            <a:endParaRPr lang="pl-PL" sz="2400" b="1" i="1" dirty="0"/>
          </a:p>
          <a:p>
            <a:pPr marL="609600" indent="-609600">
              <a:buFont typeface="Wingdings" pitchFamily="2" charset="2"/>
              <a:buNone/>
            </a:pPr>
            <a:r>
              <a:rPr lang="pl-PL" sz="2000" b="1" dirty="0" err="1"/>
              <a:t>Concat</a:t>
            </a:r>
            <a:r>
              <a:rPr lang="pl-PL" sz="2800" b="1" dirty="0"/>
              <a:t>		</a:t>
            </a:r>
            <a:r>
              <a:rPr lang="pl-PL" sz="1800" b="1" dirty="0"/>
              <a:t>konkatenacja łańcuchów</a:t>
            </a:r>
          </a:p>
          <a:p>
            <a:pPr marL="609600" indent="-609600">
              <a:buFont typeface="Wingdings" pitchFamily="2" charset="2"/>
              <a:buNone/>
            </a:pPr>
            <a:r>
              <a:rPr lang="pl-PL" sz="2000" b="1" dirty="0" err="1"/>
              <a:t>Copy</a:t>
            </a:r>
            <a:r>
              <a:rPr lang="pl-PL" sz="2000" b="1" dirty="0"/>
              <a:t>		</a:t>
            </a:r>
            <a:r>
              <a:rPr lang="pl-PL" sz="1800" b="1" dirty="0"/>
              <a:t>Wyznaczanie podłańcucha z łańcucha</a:t>
            </a:r>
          </a:p>
          <a:p>
            <a:pPr marL="609600" indent="-609600">
              <a:buFont typeface="Wingdings" pitchFamily="2" charset="2"/>
              <a:buNone/>
            </a:pPr>
            <a:r>
              <a:rPr lang="pl-PL" sz="2000" b="1" dirty="0" err="1"/>
              <a:t>Delete</a:t>
            </a:r>
            <a:r>
              <a:rPr lang="pl-PL" sz="2000" b="1" dirty="0"/>
              <a:t>		</a:t>
            </a:r>
            <a:r>
              <a:rPr lang="pl-PL" sz="1800" b="1" dirty="0"/>
              <a:t>Usunięcie części łańcucha</a:t>
            </a:r>
          </a:p>
          <a:p>
            <a:pPr marL="609600" indent="-609600">
              <a:buFont typeface="Wingdings" pitchFamily="2" charset="2"/>
              <a:buNone/>
            </a:pPr>
            <a:r>
              <a:rPr lang="pl-PL" sz="2000" b="1" dirty="0"/>
              <a:t>Insert		</a:t>
            </a:r>
            <a:r>
              <a:rPr lang="pl-PL" sz="1800" b="1" dirty="0"/>
              <a:t>wstawianie podłańcucha do łańcucha </a:t>
            </a:r>
          </a:p>
          <a:p>
            <a:pPr marL="609600" indent="-609600">
              <a:buFont typeface="Wingdings" pitchFamily="2" charset="2"/>
              <a:buNone/>
            </a:pPr>
            <a:r>
              <a:rPr lang="pl-PL" sz="2000" b="1" dirty="0" err="1"/>
              <a:t>Lenght</a:t>
            </a:r>
            <a:r>
              <a:rPr lang="pl-PL" sz="2000" b="1" dirty="0"/>
              <a:t>		</a:t>
            </a:r>
            <a:r>
              <a:rPr lang="pl-PL" sz="1800" b="1" dirty="0"/>
              <a:t>wyznaczenie długości łańcucha</a:t>
            </a:r>
          </a:p>
          <a:p>
            <a:pPr marL="609600" indent="-609600">
              <a:buFont typeface="Wingdings" pitchFamily="2" charset="2"/>
              <a:buNone/>
            </a:pPr>
            <a:r>
              <a:rPr lang="pl-PL" sz="2000" b="1" dirty="0" err="1"/>
              <a:t>Pos</a:t>
            </a:r>
            <a:r>
              <a:rPr lang="pl-PL" sz="2000" b="1" dirty="0"/>
              <a:t>			</a:t>
            </a:r>
            <a:r>
              <a:rPr lang="pl-PL" sz="1800" b="1" dirty="0"/>
              <a:t>wyszukanie podciągu znaków</a:t>
            </a:r>
          </a:p>
          <a:p>
            <a:pPr marL="609600" indent="-609600">
              <a:buFont typeface="Wingdings" pitchFamily="2" charset="2"/>
              <a:buNone/>
            </a:pPr>
            <a:r>
              <a:rPr lang="pl-PL" sz="2000" b="1" dirty="0" err="1"/>
              <a:t>Str</a:t>
            </a:r>
            <a:r>
              <a:rPr lang="pl-PL" sz="1800" b="1" dirty="0"/>
              <a:t> 			zamiana wartości numerycznej na łańcuch</a:t>
            </a:r>
          </a:p>
          <a:p>
            <a:pPr marL="609600" indent="-609600">
              <a:buFont typeface="Wingdings" pitchFamily="2" charset="2"/>
              <a:buNone/>
            </a:pPr>
            <a:r>
              <a:rPr lang="pl-PL" sz="2000" b="1" dirty="0"/>
              <a:t>Val			</a:t>
            </a:r>
            <a:r>
              <a:rPr lang="pl-PL" sz="1800" b="1" dirty="0"/>
              <a:t>zamiana łańcucha znaków na jego numeryczną 			reprezentację</a:t>
            </a:r>
          </a:p>
          <a:p>
            <a:pPr marL="609600" indent="-609600">
              <a:buFont typeface="Wingdings" pitchFamily="2" charset="2"/>
              <a:buNone/>
            </a:pPr>
            <a:r>
              <a:rPr lang="pl-PL" sz="2000" b="1" dirty="0"/>
              <a:t>		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D0F9E273-44F7-47B1-B8A6-E37B80A802F2}" type="slidenum">
              <a:rPr lang="pl-PL"/>
              <a:pPr/>
              <a:t>45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85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build="p" autoUpdateAnimBg="0" advAuto="1000"/>
      <p:bldP spid="285699" grpId="0" build="p" animBg="1" autoUpdateAnimBg="0" advAuto="100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0"/>
            <a:ext cx="7010400" cy="785794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Moduł SYSTEM</a:t>
            </a:r>
            <a:b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pl-PL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7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8280400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pl-PL" sz="2800" b="1" i="1"/>
              <a:t>	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pl-PL" b="1"/>
              <a:t>COPY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pl-PL" sz="2400" b="1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pl-PL" sz="2400" b="1"/>
              <a:t>Moduł:		SYSTEM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pl-PL" sz="2400" b="1"/>
              <a:t>Wywołanie:		Copy(łańcuch, nr, n)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pl-PL" sz="2400" b="1"/>
              <a:t>Argumenty:		łańcuch: String</a:t>
            </a:r>
            <a:br>
              <a:rPr lang="pl-PL" sz="2400" b="1"/>
            </a:br>
            <a:r>
              <a:rPr lang="pl-PL" sz="2400" b="1"/>
              <a:t>			nr, n: Integer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pl-PL" sz="2400" b="1"/>
              <a:t>Typ wyniku:	String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pl-PL" sz="2400" b="1"/>
              <a:t>Rezultat:		Funkcja wycina z argumentu 				łańcuch ciąg znaków o długości n 			począwszy od znaku o numerze 			nr.		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0AFEFD24-497F-48F6-97A7-8CC710E16000}" type="slidenum">
              <a:rPr lang="pl-PL"/>
              <a:pPr/>
              <a:t>46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877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6" grpId="0" build="p" autoUpdateAnimBg="0" advAuto="1000"/>
      <p:bldP spid="287747" grpId="0" build="p" animBg="1" autoUpdateAnimBg="0" advAuto="100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0"/>
            <a:ext cx="7010400" cy="928670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Moduł SYSTEM</a:t>
            </a:r>
            <a:b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pl-PL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87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8280400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pPr marL="609600" indent="-609600">
              <a:buFont typeface="Wingdings" pitchFamily="2" charset="2"/>
              <a:buNone/>
            </a:pPr>
            <a:r>
              <a:rPr lang="pl-PL" sz="2800" b="1" i="1"/>
              <a:t>	</a:t>
            </a:r>
          </a:p>
          <a:p>
            <a:pPr marL="609600" indent="-609600">
              <a:buFont typeface="Wingdings" pitchFamily="2" charset="2"/>
              <a:buNone/>
            </a:pPr>
            <a:r>
              <a:rPr lang="pl-PL" b="1"/>
              <a:t>CONCAT</a:t>
            </a:r>
          </a:p>
          <a:p>
            <a:pPr marL="609600" indent="-609600">
              <a:buFont typeface="Wingdings" pitchFamily="2" charset="2"/>
              <a:buNone/>
            </a:pPr>
            <a:endParaRPr lang="pl-PL" sz="2400" b="1"/>
          </a:p>
          <a:p>
            <a:pPr marL="609600" indent="-609600">
              <a:buFont typeface="Wingdings" pitchFamily="2" charset="2"/>
              <a:buNone/>
            </a:pPr>
            <a:r>
              <a:rPr lang="pl-PL" sz="2400" b="1"/>
              <a:t>Moduł:		SYSTEM</a:t>
            </a:r>
          </a:p>
          <a:p>
            <a:pPr marL="609600" indent="-609600">
              <a:buFont typeface="Wingdings" pitchFamily="2" charset="2"/>
              <a:buNone/>
            </a:pPr>
            <a:r>
              <a:rPr lang="pl-PL" sz="2400" b="1"/>
              <a:t>Wywołanie:		Concat(S1[S2…Sn])</a:t>
            </a:r>
          </a:p>
          <a:p>
            <a:pPr marL="609600" indent="-609600">
              <a:buFont typeface="Wingdings" pitchFamily="2" charset="2"/>
              <a:buNone/>
            </a:pPr>
            <a:r>
              <a:rPr lang="pl-PL" sz="2400" b="1"/>
              <a:t>Argumenty:		S1[S2…Sn]: String</a:t>
            </a:r>
          </a:p>
          <a:p>
            <a:pPr marL="609600" indent="-609600">
              <a:buFont typeface="Wingdings" pitchFamily="2" charset="2"/>
              <a:buNone/>
            </a:pPr>
            <a:r>
              <a:rPr lang="pl-PL" sz="2400" b="1"/>
              <a:t>Typ wyniku:	String</a:t>
            </a:r>
          </a:p>
          <a:p>
            <a:pPr marL="609600" indent="-609600">
              <a:buFont typeface="Wingdings" pitchFamily="2" charset="2"/>
              <a:buNone/>
            </a:pPr>
            <a:r>
              <a:rPr lang="pl-PL" sz="2400" b="1"/>
              <a:t>Rezultat:		Połączenie łańcuchów będących 			argumentami funkcji w jeden 			łańcuch	</a:t>
            </a:r>
          </a:p>
          <a:p>
            <a:pPr marL="609600" indent="-609600">
              <a:buFont typeface="Wingdings" pitchFamily="2" charset="2"/>
              <a:buNone/>
            </a:pPr>
            <a:r>
              <a:rPr lang="pl-PL" sz="2400" b="1"/>
              <a:t>	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679A3166-A784-40CE-B180-BAE5FE1ED612}" type="slidenum">
              <a:rPr lang="pl-PL"/>
              <a:pPr/>
              <a:t>47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8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8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887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0" grpId="0" build="p" autoUpdateAnimBg="0" advAuto="1000"/>
      <p:bldP spid="288771" grpId="0" build="p" animBg="1" autoUpdateAnimBg="0" advAuto="100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0"/>
            <a:ext cx="7010400" cy="1785926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Moduł SYSTEM</a:t>
            </a:r>
            <a:b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pl-PL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Zawiera procedury i funkcje obsługi zbiorów, operacji konwersji liczb, operacji łańcuchowych, porządkowych oraz służące do dynamicznego przydziału i zwalniania pamięci.</a:t>
            </a:r>
            <a:r>
              <a:rPr lang="pl-PL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l-PL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Jako jedyny jest dostępny automatycznie.</a:t>
            </a:r>
            <a:endParaRPr lang="pl-PL" sz="16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857364"/>
            <a:ext cx="8280400" cy="4740286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pPr marL="609600" indent="-609600">
              <a:buFont typeface="Wingdings" pitchFamily="2" charset="2"/>
              <a:buNone/>
            </a:pPr>
            <a:r>
              <a:rPr lang="pl-PL" sz="2400" b="1" i="1" dirty="0"/>
              <a:t>	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pl-PL" sz="2400" b="1" i="1" dirty="0"/>
              <a:t>Procedury i funkcje porządkowe</a:t>
            </a:r>
          </a:p>
          <a:p>
            <a:pPr marL="609600" indent="-609600" algn="ctr">
              <a:buFont typeface="Wingdings" pitchFamily="2" charset="2"/>
              <a:buNone/>
            </a:pPr>
            <a:endParaRPr lang="pl-PL" sz="2400" b="1" i="1" dirty="0"/>
          </a:p>
          <a:p>
            <a:pPr marL="609600" indent="-609600">
              <a:buFont typeface="Wingdings" pitchFamily="2" charset="2"/>
              <a:buNone/>
            </a:pPr>
            <a:r>
              <a:rPr lang="pl-PL" sz="2000" b="1" dirty="0"/>
              <a:t>Dec</a:t>
            </a:r>
            <a:r>
              <a:rPr lang="pl-PL" sz="2800" b="1" dirty="0"/>
              <a:t>		</a:t>
            </a:r>
            <a:r>
              <a:rPr lang="pl-PL" sz="1800" b="1" dirty="0"/>
              <a:t>utworzenie wielokrotnego poprzednika 			parametru</a:t>
            </a:r>
          </a:p>
          <a:p>
            <a:pPr marL="609600" indent="-609600">
              <a:buFont typeface="Wingdings" pitchFamily="2" charset="2"/>
              <a:buNone/>
            </a:pPr>
            <a:r>
              <a:rPr lang="pl-PL" sz="2000" b="1" dirty="0" err="1"/>
              <a:t>Inc</a:t>
            </a:r>
            <a:r>
              <a:rPr lang="pl-PL" sz="2000" b="1" dirty="0"/>
              <a:t>		</a:t>
            </a:r>
            <a:r>
              <a:rPr lang="pl-PL" sz="1800" b="1" dirty="0"/>
              <a:t>wyznaczenie wielokrotnego następnika 			parametru</a:t>
            </a:r>
          </a:p>
          <a:p>
            <a:pPr marL="609600" indent="-609600">
              <a:buFont typeface="Wingdings" pitchFamily="2" charset="2"/>
              <a:buNone/>
            </a:pPr>
            <a:r>
              <a:rPr lang="pl-PL" sz="2000" b="1" dirty="0" err="1"/>
              <a:t>Odd</a:t>
            </a:r>
            <a:r>
              <a:rPr lang="pl-PL" sz="2000" b="1" dirty="0"/>
              <a:t>		</a:t>
            </a:r>
            <a:r>
              <a:rPr lang="pl-PL" sz="1800" b="1" dirty="0"/>
              <a:t>badanie nieparzystości argumentu</a:t>
            </a:r>
          </a:p>
          <a:p>
            <a:pPr marL="609600" indent="-609600">
              <a:buFont typeface="Wingdings" pitchFamily="2" charset="2"/>
              <a:buNone/>
            </a:pPr>
            <a:r>
              <a:rPr lang="pl-PL" sz="2000" b="1" dirty="0" err="1"/>
              <a:t>Pred</a:t>
            </a:r>
            <a:r>
              <a:rPr lang="pl-PL" sz="2000" b="1" dirty="0"/>
              <a:t>		</a:t>
            </a:r>
            <a:r>
              <a:rPr lang="pl-PL" sz="1800" b="1" dirty="0"/>
              <a:t>wyznaczenie poprzednika argumentu</a:t>
            </a:r>
          </a:p>
          <a:p>
            <a:pPr marL="609600" indent="-609600">
              <a:buFont typeface="Wingdings" pitchFamily="2" charset="2"/>
              <a:buNone/>
            </a:pPr>
            <a:r>
              <a:rPr lang="pl-PL" sz="2000" b="1" dirty="0" err="1"/>
              <a:t>Succ</a:t>
            </a:r>
            <a:r>
              <a:rPr lang="pl-PL" sz="2000" b="1" dirty="0"/>
              <a:t>		</a:t>
            </a:r>
            <a:r>
              <a:rPr lang="pl-PL" sz="1800" b="1" dirty="0"/>
              <a:t>wyznaczenie następnika argumentu</a:t>
            </a:r>
          </a:p>
          <a:p>
            <a:pPr marL="609600" indent="-609600">
              <a:buFont typeface="Wingdings" pitchFamily="2" charset="2"/>
              <a:buNone/>
            </a:pPr>
            <a:endParaRPr lang="pl-PL" sz="2000" b="1" dirty="0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D3B690F2-712D-4ADB-B68C-A20CC8183152}" type="slidenum">
              <a:rPr lang="pl-PL"/>
              <a:pPr/>
              <a:t>48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867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2" grpId="0" build="p" autoUpdateAnimBg="0" advAuto="1000"/>
      <p:bldP spid="286723" grpId="0" build="p" animBg="1" autoUpdateAnimBg="0" advAuto="100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0"/>
            <a:ext cx="7010400" cy="857232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Moduł SYSTEM</a:t>
            </a:r>
            <a:b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pl-PL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9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8280400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pl-PL" sz="2800" b="1" i="1" dirty="0"/>
              <a:t>	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pl-PL" b="1" dirty="0"/>
              <a:t>SUCC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pl-PL" sz="2400" b="1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pl-PL" sz="2400" b="1" dirty="0"/>
              <a:t>Moduł:		SYSTEM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pl-PL" sz="2400" b="1" dirty="0"/>
              <a:t>Wywołanie:		</a:t>
            </a:r>
            <a:r>
              <a:rPr lang="pl-PL" sz="2400" b="1" dirty="0" err="1"/>
              <a:t>Succ</a:t>
            </a:r>
            <a:r>
              <a:rPr lang="pl-PL" sz="2400" b="1" dirty="0"/>
              <a:t>(x)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pl-PL" sz="2400" b="1" dirty="0"/>
              <a:t>Argumenty:		x: dowolny typ porządkowy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pl-PL" sz="2400" b="1" dirty="0"/>
              <a:t>Typ wyniku:	jak typ argumentu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pl-PL" sz="2400" b="1" dirty="0"/>
              <a:t>Rezultat:		Element występujący 					bezpośrednio za argumentem x			w zadeklarowanym typie 	</a:t>
            </a:r>
            <a:r>
              <a:rPr lang="pl-PL" sz="2400" b="1" dirty="0" smtClean="0"/>
              <a:t>porządkowym</a:t>
            </a:r>
            <a:endParaRPr lang="pl-PL" sz="2400" b="1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pl-PL" sz="2400" b="1" dirty="0"/>
              <a:t>	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843E2CD9-032D-4091-B541-04EB3135D7CC}" type="slidenum">
              <a:rPr lang="pl-PL"/>
              <a:pPr/>
              <a:t>49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897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4" grpId="0" build="p" autoUpdateAnimBg="0" advAuto="1000"/>
      <p:bldP spid="289795" grpId="0" build="p" animBg="1" autoUpdateAnimBg="0" advAuto="1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0"/>
            <a:ext cx="6858000" cy="762000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Opis menu</a:t>
            </a:r>
          </a:p>
        </p:txBody>
      </p:sp>
      <p:sp>
        <p:nvSpPr>
          <p:cNvPr id="2396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1412875"/>
            <a:ext cx="7772400" cy="4752975"/>
          </a:xfrm>
          <a:gradFill rotWithShape="0">
            <a:gsLst>
              <a:gs pos="0">
                <a:srgbClr val="FCF8E8"/>
              </a:gs>
              <a:gs pos="100000">
                <a:srgbClr val="CFE2FD"/>
              </a:gs>
            </a:gsLst>
            <a:lin ang="2700000" scaled="1"/>
          </a:gradFill>
          <a:ln w="19050">
            <a:solidFill>
              <a:srgbClr val="000080"/>
            </a:solidFill>
          </a:ln>
        </p:spPr>
        <p:txBody>
          <a:bodyPr/>
          <a:lstStyle/>
          <a:p>
            <a:pPr algn="just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</a:rPr>
              <a:t>File</a:t>
            </a:r>
            <a:r>
              <a:rPr lang="pl-PL" sz="2400" dirty="0">
                <a:solidFill>
                  <a:schemeClr val="accent1">
                    <a:lumMod val="75000"/>
                  </a:schemeClr>
                </a:solidFill>
              </a:rPr>
              <a:t>- pozwala na zapisywania programów źródłowych na dyskietce bądź dysku twardym 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pl-PL" sz="2400" b="1" dirty="0" err="1">
                <a:solidFill>
                  <a:schemeClr val="accent1">
                    <a:lumMod val="75000"/>
                  </a:schemeClr>
                </a:solidFill>
              </a:rPr>
              <a:t>Save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</a:rPr>
              <a:t>) - F2</a:t>
            </a:r>
            <a:r>
              <a:rPr lang="pl-PL" sz="2400" dirty="0">
                <a:solidFill>
                  <a:schemeClr val="accent1">
                    <a:lumMod val="75000"/>
                  </a:schemeClr>
                </a:solidFill>
              </a:rPr>
              <a:t>, wczytywanie ich do edytora 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pl-PL" sz="2400" b="1" dirty="0" err="1">
                <a:solidFill>
                  <a:schemeClr val="accent1">
                    <a:lumMod val="75000"/>
                  </a:schemeClr>
                </a:solidFill>
              </a:rPr>
              <a:t>Load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</a:rPr>
              <a:t>) - F3</a:t>
            </a:r>
            <a:r>
              <a:rPr lang="pl-PL" sz="2400" dirty="0">
                <a:solidFill>
                  <a:schemeClr val="accent1">
                    <a:lumMod val="75000"/>
                  </a:schemeClr>
                </a:solidFill>
              </a:rPr>
              <a:t>, kończenie pracy z Turbo Pascalem 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pl-PL" sz="2400" b="1" dirty="0" err="1">
                <a:solidFill>
                  <a:schemeClr val="accent1">
                    <a:lumMod val="75000"/>
                  </a:schemeClr>
                </a:solidFill>
              </a:rPr>
              <a:t>Quit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</a:rPr>
              <a:t>) - </a:t>
            </a:r>
            <a:r>
              <a:rPr lang="pl-PL" sz="2400" b="1" dirty="0" err="1">
                <a:solidFill>
                  <a:schemeClr val="accent1">
                    <a:lumMod val="75000"/>
                  </a:schemeClr>
                </a:solidFill>
              </a:rPr>
              <a:t>ALT+X</a:t>
            </a:r>
            <a:r>
              <a:rPr lang="pl-PL" sz="2400" dirty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pPr algn="just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</a:rPr>
              <a:t>Edit</a:t>
            </a:r>
            <a:r>
              <a:rPr lang="pl-PL" sz="2400" dirty="0">
                <a:solidFill>
                  <a:schemeClr val="accent1">
                    <a:lumMod val="75000"/>
                  </a:schemeClr>
                </a:solidFill>
              </a:rPr>
              <a:t> - umożliwia pisanie programu źródłowego.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pl-PL" sz="2400" b="1" dirty="0">
                <a:solidFill>
                  <a:schemeClr val="accent1">
                    <a:lumMod val="75000"/>
                  </a:schemeClr>
                </a:solidFill>
              </a:rPr>
              <a:t>Run</a:t>
            </a:r>
            <a:r>
              <a:rPr lang="pl-PL" sz="2400" dirty="0">
                <a:solidFill>
                  <a:schemeClr val="accent1">
                    <a:lumMod val="75000"/>
                  </a:schemeClr>
                </a:solidFill>
              </a:rPr>
              <a:t> - zawiera kilka możliwości. Na etapie wstępnym interesuje nas przede wszystkim uruchamianie programu realizowane przy pomocy polecenia 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</a:rPr>
              <a:t>Run</a:t>
            </a:r>
            <a:r>
              <a:rPr lang="pl-PL" sz="2400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</a:rPr>
              <a:t>CTRL+F9</a:t>
            </a:r>
            <a:r>
              <a:rPr lang="pl-PL" sz="2400" dirty="0">
                <a:solidFill>
                  <a:schemeClr val="accent1">
                    <a:lumMod val="75000"/>
                  </a:schemeClr>
                </a:solidFill>
              </a:rPr>
              <a:t>).Kombinacja przycisków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</a:rPr>
              <a:t> ALT+F5</a:t>
            </a:r>
            <a:r>
              <a:rPr lang="pl-PL" sz="2400" dirty="0">
                <a:solidFill>
                  <a:schemeClr val="accent1">
                    <a:lumMod val="75000"/>
                  </a:schemeClr>
                </a:solidFill>
              </a:rPr>
              <a:t> pozwala obejrzeć ekran roboczy programu.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7A517268-A4B2-4B21-94AE-999188CD5A46}" type="slidenum">
              <a:rPr lang="pl-PL"/>
              <a:pPr/>
              <a:t>5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9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396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8" grpId="0" autoUpdateAnimBg="0"/>
      <p:bldP spid="239619" grpId="0" build="p" animBg="1" autoUpdateAnimBg="0" advAuto="100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0"/>
            <a:ext cx="7010400" cy="857232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Moduł SYSTEM</a:t>
            </a:r>
            <a:b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pl-PL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0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8280400" cy="5113337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pPr marL="609600" indent="-609600">
              <a:buFont typeface="Wingdings" pitchFamily="2" charset="2"/>
              <a:buNone/>
            </a:pPr>
            <a:r>
              <a:rPr lang="pl-PL" sz="2800" b="1" i="1" dirty="0"/>
              <a:t>	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pl-PL" b="1" dirty="0" err="1" smtClean="0"/>
              <a:t>UpCase</a:t>
            </a:r>
            <a:r>
              <a:rPr lang="pl-PL" b="1" dirty="0" smtClean="0"/>
              <a:t>(znak) – zamiana litery na dużą</a:t>
            </a:r>
          </a:p>
          <a:p>
            <a:pPr marL="609600" indent="-609600">
              <a:buFont typeface="Wingdings" pitchFamily="2" charset="2"/>
              <a:buNone/>
            </a:pPr>
            <a:endParaRPr lang="pl-PL" sz="2400" b="1" dirty="0"/>
          </a:p>
          <a:p>
            <a:pPr marL="609600" indent="-609600">
              <a:buFont typeface="Wingdings" pitchFamily="2" charset="2"/>
              <a:buNone/>
            </a:pPr>
            <a:r>
              <a:rPr lang="pl-PL" sz="2400" b="1" dirty="0"/>
              <a:t>Moduł:		SYSTEM</a:t>
            </a:r>
          </a:p>
          <a:p>
            <a:pPr marL="609600" indent="-609600">
              <a:buFont typeface="Wingdings" pitchFamily="2" charset="2"/>
              <a:buNone/>
            </a:pPr>
            <a:r>
              <a:rPr lang="pl-PL" sz="2400" b="1" dirty="0"/>
              <a:t>Wywołanie:		</a:t>
            </a:r>
            <a:r>
              <a:rPr lang="pl-PL" sz="2400" b="1" dirty="0" err="1" smtClean="0"/>
              <a:t>UpCase</a:t>
            </a:r>
            <a:r>
              <a:rPr lang="pl-PL" sz="2400" b="1" dirty="0" smtClean="0"/>
              <a:t> (</a:t>
            </a:r>
            <a:r>
              <a:rPr lang="pl-PL" sz="2400" b="1" dirty="0"/>
              <a:t>znak)</a:t>
            </a:r>
          </a:p>
          <a:p>
            <a:pPr marL="609600" indent="-609600">
              <a:buFont typeface="Wingdings" pitchFamily="2" charset="2"/>
              <a:buNone/>
            </a:pPr>
            <a:r>
              <a:rPr lang="pl-PL" sz="2400" b="1" dirty="0"/>
              <a:t>Argumenty:		znak: CHAR</a:t>
            </a:r>
          </a:p>
          <a:p>
            <a:pPr marL="609600" indent="-609600">
              <a:buFont typeface="Wingdings" pitchFamily="2" charset="2"/>
              <a:buNone/>
            </a:pPr>
            <a:r>
              <a:rPr lang="pl-PL" sz="2400" b="1" dirty="0"/>
              <a:t>Typ wyniku:	CHAR</a:t>
            </a:r>
          </a:p>
          <a:p>
            <a:pPr marL="609600" indent="-609600">
              <a:buFont typeface="Wingdings" pitchFamily="2" charset="2"/>
              <a:buNone/>
            </a:pPr>
            <a:r>
              <a:rPr lang="pl-PL" sz="2400" b="1" dirty="0"/>
              <a:t>Rezultat:		Duża litera odpowiadająca 				argumentowi będącemu małą 			</a:t>
            </a:r>
            <a:r>
              <a:rPr lang="pl-PL" sz="2400" b="1" dirty="0" smtClean="0"/>
              <a:t>           literą</a:t>
            </a:r>
            <a:endParaRPr lang="pl-PL" sz="2400" b="1" dirty="0"/>
          </a:p>
          <a:p>
            <a:pPr marL="609600" indent="-609600">
              <a:buFont typeface="Wingdings" pitchFamily="2" charset="2"/>
              <a:buNone/>
            </a:pPr>
            <a:r>
              <a:rPr lang="pl-PL" sz="2400" b="1" dirty="0"/>
              <a:t>	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B8CC8A56-93E1-47A7-84A9-7F489E080E71}" type="slidenum">
              <a:rPr lang="pl-PL">
                <a:solidFill>
                  <a:schemeClr val="tx2">
                    <a:lumMod val="60000"/>
                    <a:lumOff val="40000"/>
                  </a:schemeClr>
                </a:solidFill>
              </a:rPr>
              <a:pPr/>
              <a:t>50</a:t>
            </a:fld>
            <a:endParaRPr lang="pl-PL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0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0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908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8" grpId="0" build="p" autoUpdateAnimBg="0" advAuto="1000"/>
      <p:bldP spid="290819" grpId="0" build="p" animBg="1" autoUpdateAnimBg="0" advAuto="100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857224" y="0"/>
            <a:ext cx="7053289" cy="877875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Podstawowe </a:t>
            </a:r>
            <a:r>
              <a:rPr lang="pl-PL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informacje</a:t>
            </a:r>
            <a:r>
              <a:rPr lang="pl-PL" sz="4000" dirty="0" smtClean="0"/>
              <a:t> </a:t>
            </a:r>
            <a:endParaRPr lang="pl-PL" sz="4000" dirty="0"/>
          </a:p>
        </p:txBody>
      </p:sp>
      <p:sp>
        <p:nvSpPr>
          <p:cNvPr id="12294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989138"/>
            <a:ext cx="7775575" cy="4176712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r>
              <a:rPr lang="pl-PL" b="1" dirty="0">
                <a:solidFill>
                  <a:schemeClr val="tx2">
                    <a:lumMod val="75000"/>
                  </a:schemeClr>
                </a:solidFill>
              </a:rPr>
              <a:t>Program źródłowy </a:t>
            </a: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-</a:t>
            </a:r>
          </a:p>
          <a:p>
            <a:pPr>
              <a:buFont typeface="Wingdings" pitchFamily="2" charset="2"/>
              <a:buNone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   jest tekstem, czyli określonym zbiorem słów, cyfr i pojedynczych znaków zapisanym według 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reguł,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jakie ustalili twórcy języka.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4CDD62F6-C3AD-4849-B28B-2287EF9D2587}" type="slidenum">
              <a:rPr lang="pl-PL"/>
              <a:pPr/>
              <a:t>6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22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p" autoUpdateAnimBg="0" advAuto="1000"/>
      <p:bldP spid="12294" grpId="0" build="p" animBg="1" autoUpdateAnimBg="0" advAuto="1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0"/>
            <a:ext cx="7010400" cy="685800"/>
          </a:xfrm>
        </p:spPr>
        <p:txBody>
          <a:bodyPr/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Podstawowe </a:t>
            </a:r>
            <a:r>
              <a:rPr lang="pl-PL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informacje</a:t>
            </a:r>
            <a:r>
              <a:rPr lang="pl-PL" sz="4000" dirty="0" smtClean="0"/>
              <a:t> </a:t>
            </a:r>
            <a:endParaRPr lang="pl-PL" sz="4000" dirty="0"/>
          </a:p>
        </p:txBody>
      </p:sp>
      <p:sp>
        <p:nvSpPr>
          <p:cNvPr id="2406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989138"/>
            <a:ext cx="7775575" cy="4176712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r>
              <a:rPr lang="pl-PL" b="1" dirty="0">
                <a:solidFill>
                  <a:schemeClr val="tx2">
                    <a:lumMod val="75000"/>
                  </a:schemeClr>
                </a:solidFill>
              </a:rPr>
              <a:t>Słowa kluczowe </a:t>
            </a: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-</a:t>
            </a:r>
          </a:p>
          <a:p>
            <a:pPr>
              <a:buFont typeface="Wingdings" pitchFamily="2" charset="2"/>
              <a:buNone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   zastrzeżone tylko do wydawania poleceń składających się na program. Nie wolno używać ich w innym celu. W Pascalu znajduje się 51 słów kluczowych.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D2B17F62-4C71-4918-ACDD-E271DDF26A39}" type="slidenum">
              <a:rPr lang="pl-PL"/>
              <a:pPr/>
              <a:t>7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0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0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406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2" grpId="0" build="p" autoUpdateAnimBg="0" advAuto="1000"/>
      <p:bldP spid="240643" grpId="0" build="p" animBg="1" autoUpdateAnimBg="0" advAuto="1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010400" cy="685800"/>
          </a:xfrm>
        </p:spPr>
        <p:txBody>
          <a:bodyPr/>
          <a:lstStyle/>
          <a:p>
            <a:pPr algn="ctr"/>
            <a:r>
              <a:rPr lang="pl-PL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Słowa kluczowe </a:t>
            </a:r>
          </a:p>
        </p:txBody>
      </p:sp>
      <p:sp>
        <p:nvSpPr>
          <p:cNvPr id="2549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989138"/>
            <a:ext cx="7775575" cy="4176712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1400" b="1" dirty="0"/>
              <a:t>AND	</a:t>
            </a:r>
            <a:r>
              <a:rPr lang="pl-PL" sz="1400" b="1" dirty="0"/>
              <a:t>	</a:t>
            </a:r>
            <a:r>
              <a:rPr lang="en-US" sz="1400" b="1" dirty="0"/>
              <a:t>IMPLEMENTATION	</a:t>
            </a:r>
            <a:r>
              <a:rPr lang="pl-PL" sz="1400" b="1" dirty="0"/>
              <a:t>	</a:t>
            </a:r>
            <a:r>
              <a:rPr lang="en-US" sz="1400" b="1" dirty="0"/>
              <a:t>SET	</a:t>
            </a:r>
          </a:p>
          <a:p>
            <a:pPr>
              <a:lnSpc>
                <a:spcPct val="80000"/>
              </a:lnSpc>
            </a:pPr>
            <a:r>
              <a:rPr lang="en-US" sz="1400" b="1" dirty="0"/>
              <a:t>ASM	</a:t>
            </a:r>
            <a:r>
              <a:rPr lang="pl-PL" sz="1400" b="1" dirty="0"/>
              <a:t>	</a:t>
            </a:r>
            <a:r>
              <a:rPr lang="en-US" sz="1400" b="1" dirty="0"/>
              <a:t>INLINE	</a:t>
            </a:r>
            <a:r>
              <a:rPr lang="pl-PL" sz="1400" b="1" dirty="0"/>
              <a:t>		</a:t>
            </a:r>
            <a:r>
              <a:rPr lang="en-US" sz="1400" b="1" dirty="0"/>
              <a:t>SHL	</a:t>
            </a:r>
          </a:p>
          <a:p>
            <a:pPr>
              <a:lnSpc>
                <a:spcPct val="80000"/>
              </a:lnSpc>
            </a:pPr>
            <a:r>
              <a:rPr lang="en-US" sz="1400" b="1" dirty="0"/>
              <a:t>ARRAY</a:t>
            </a:r>
            <a:r>
              <a:rPr lang="pl-PL" sz="1400" b="1" dirty="0"/>
              <a:t>	</a:t>
            </a:r>
            <a:r>
              <a:rPr lang="en-US" sz="1400" b="1" dirty="0" smtClean="0"/>
              <a:t>INHERITED</a:t>
            </a:r>
            <a:r>
              <a:rPr lang="en-US" sz="1400" b="1" dirty="0"/>
              <a:t>	</a:t>
            </a:r>
            <a:r>
              <a:rPr lang="pl-PL" sz="1400" b="1" dirty="0"/>
              <a:t>	</a:t>
            </a:r>
            <a:r>
              <a:rPr lang="en-US" sz="1400" b="1" dirty="0" smtClean="0"/>
              <a:t>SHR</a:t>
            </a:r>
            <a:endParaRPr lang="en-US" sz="1400" b="1" dirty="0"/>
          </a:p>
          <a:p>
            <a:pPr>
              <a:lnSpc>
                <a:spcPct val="80000"/>
              </a:lnSpc>
            </a:pPr>
            <a:r>
              <a:rPr lang="en-US" sz="1400" b="1" dirty="0"/>
              <a:t>BEGIN	</a:t>
            </a:r>
            <a:r>
              <a:rPr lang="en-US" sz="1400" b="1" dirty="0" smtClean="0"/>
              <a:t>INTERFACE</a:t>
            </a:r>
            <a:r>
              <a:rPr lang="en-US" sz="1400" b="1" dirty="0"/>
              <a:t>	</a:t>
            </a:r>
            <a:r>
              <a:rPr lang="pl-PL" sz="1400" b="1" dirty="0"/>
              <a:t>	</a:t>
            </a:r>
            <a:r>
              <a:rPr lang="en-US" sz="1400" b="1" dirty="0" smtClean="0"/>
              <a:t>STRING</a:t>
            </a:r>
            <a:endParaRPr lang="en-US" sz="1400" b="1" dirty="0"/>
          </a:p>
          <a:p>
            <a:pPr>
              <a:lnSpc>
                <a:spcPct val="80000"/>
              </a:lnSpc>
            </a:pPr>
            <a:r>
              <a:rPr lang="en-US" sz="1400" b="1" dirty="0"/>
              <a:t>CASE	</a:t>
            </a:r>
            <a:r>
              <a:rPr lang="pl-PL" sz="1400" b="1" dirty="0"/>
              <a:t>	</a:t>
            </a:r>
            <a:r>
              <a:rPr lang="en-US" sz="1400" b="1" dirty="0"/>
              <a:t>INTERRUPT	</a:t>
            </a:r>
            <a:r>
              <a:rPr lang="pl-PL" sz="1400" b="1" dirty="0"/>
              <a:t>	</a:t>
            </a:r>
            <a:r>
              <a:rPr lang="en-US" sz="1400" b="1" dirty="0"/>
              <a:t>THEN</a:t>
            </a:r>
          </a:p>
          <a:p>
            <a:pPr>
              <a:lnSpc>
                <a:spcPct val="80000"/>
              </a:lnSpc>
            </a:pPr>
            <a:r>
              <a:rPr lang="en-US" sz="1400" b="1" dirty="0"/>
              <a:t>CONST	</a:t>
            </a:r>
            <a:r>
              <a:rPr lang="en-US" sz="1400" b="1" dirty="0" smtClean="0"/>
              <a:t>LABEL</a:t>
            </a:r>
            <a:r>
              <a:rPr lang="en-US" sz="1400" b="1" dirty="0"/>
              <a:t>	</a:t>
            </a:r>
            <a:r>
              <a:rPr lang="pl-PL" sz="1400" b="1" dirty="0" smtClean="0"/>
              <a:t>		</a:t>
            </a:r>
            <a:r>
              <a:rPr lang="en-US" sz="1400" b="1" dirty="0" smtClean="0"/>
              <a:t>TO</a:t>
            </a:r>
            <a:endParaRPr lang="en-US" sz="1400" b="1" dirty="0"/>
          </a:p>
          <a:p>
            <a:pPr>
              <a:lnSpc>
                <a:spcPct val="80000"/>
              </a:lnSpc>
            </a:pPr>
            <a:r>
              <a:rPr lang="en-US" sz="1400" b="1" dirty="0"/>
              <a:t>DESTRUCTOR	LIBRARY	</a:t>
            </a:r>
            <a:r>
              <a:rPr lang="pl-PL" sz="1400" b="1" dirty="0"/>
              <a:t>	</a:t>
            </a:r>
            <a:r>
              <a:rPr lang="pl-PL" sz="1400" b="1" dirty="0" smtClean="0"/>
              <a:t>	</a:t>
            </a:r>
            <a:r>
              <a:rPr lang="en-US" sz="1400" b="1" dirty="0" smtClean="0"/>
              <a:t>TYPE</a:t>
            </a:r>
            <a:r>
              <a:rPr lang="en-US" sz="1400" b="1" dirty="0"/>
              <a:t>		</a:t>
            </a:r>
            <a:endParaRPr lang="pl-PL" sz="1400" b="1" dirty="0"/>
          </a:p>
          <a:p>
            <a:pPr>
              <a:lnSpc>
                <a:spcPct val="80000"/>
              </a:lnSpc>
            </a:pPr>
            <a:r>
              <a:rPr lang="en-US" sz="1400" b="1" dirty="0"/>
              <a:t>DIV	</a:t>
            </a:r>
            <a:r>
              <a:rPr lang="pl-PL" sz="1400" b="1" dirty="0"/>
              <a:t>	</a:t>
            </a:r>
            <a:r>
              <a:rPr lang="en-US" sz="1400" b="1" dirty="0"/>
              <a:t>MOD	</a:t>
            </a:r>
            <a:r>
              <a:rPr lang="pl-PL" sz="1400" b="1" dirty="0"/>
              <a:t>		</a:t>
            </a:r>
            <a:r>
              <a:rPr lang="en-US" sz="1400" b="1" dirty="0" smtClean="0"/>
              <a:t>UNIT</a:t>
            </a:r>
            <a:endParaRPr lang="pl-PL" sz="1400" b="1" dirty="0"/>
          </a:p>
          <a:p>
            <a:pPr>
              <a:lnSpc>
                <a:spcPct val="80000"/>
              </a:lnSpc>
            </a:pPr>
            <a:r>
              <a:rPr lang="en-US" sz="1400" b="1" dirty="0"/>
              <a:t>DO	</a:t>
            </a:r>
            <a:r>
              <a:rPr lang="pl-PL" sz="1400" b="1" dirty="0"/>
              <a:t>	</a:t>
            </a:r>
            <a:r>
              <a:rPr lang="en-US" sz="1400" b="1" dirty="0"/>
              <a:t>NIL	</a:t>
            </a:r>
            <a:r>
              <a:rPr lang="pl-PL" sz="1400" b="1" dirty="0"/>
              <a:t>		</a:t>
            </a:r>
            <a:r>
              <a:rPr lang="en-US" sz="1400" b="1" dirty="0" smtClean="0"/>
              <a:t>UNTIL</a:t>
            </a:r>
            <a:endParaRPr lang="en-US" sz="1400" b="1" dirty="0"/>
          </a:p>
          <a:p>
            <a:pPr>
              <a:lnSpc>
                <a:spcPct val="80000"/>
              </a:lnSpc>
            </a:pPr>
            <a:r>
              <a:rPr lang="en-US" sz="1400" b="1" dirty="0"/>
              <a:t>DOWNTO	NOT	</a:t>
            </a:r>
            <a:r>
              <a:rPr lang="pl-PL" sz="1400" b="1" dirty="0"/>
              <a:t>		</a:t>
            </a:r>
            <a:r>
              <a:rPr lang="en-US" sz="1400" b="1" dirty="0" smtClean="0"/>
              <a:t>USES</a:t>
            </a:r>
            <a:r>
              <a:rPr lang="en-US" sz="1400" b="1" dirty="0"/>
              <a:t>	</a:t>
            </a:r>
          </a:p>
          <a:p>
            <a:pPr>
              <a:lnSpc>
                <a:spcPct val="80000"/>
              </a:lnSpc>
            </a:pPr>
            <a:r>
              <a:rPr lang="en-US" sz="1400" b="1" dirty="0"/>
              <a:t>ELSE	</a:t>
            </a:r>
            <a:r>
              <a:rPr lang="pl-PL" sz="1400" b="1" dirty="0"/>
              <a:t>	</a:t>
            </a:r>
            <a:r>
              <a:rPr lang="en-US" sz="1400" b="1" dirty="0"/>
              <a:t>OBJECT	</a:t>
            </a:r>
            <a:r>
              <a:rPr lang="pl-PL" sz="1400" b="1" dirty="0"/>
              <a:t>		</a:t>
            </a:r>
            <a:r>
              <a:rPr lang="en-US" sz="1400" b="1" dirty="0" smtClean="0"/>
              <a:t>VAR</a:t>
            </a:r>
            <a:endParaRPr lang="en-US" sz="1400" b="1" dirty="0"/>
          </a:p>
          <a:p>
            <a:pPr>
              <a:lnSpc>
                <a:spcPct val="80000"/>
              </a:lnSpc>
            </a:pPr>
            <a:r>
              <a:rPr lang="en-US" sz="1400" b="1" dirty="0"/>
              <a:t>END	</a:t>
            </a:r>
            <a:r>
              <a:rPr lang="pl-PL" sz="1400" b="1" dirty="0"/>
              <a:t>	</a:t>
            </a:r>
            <a:r>
              <a:rPr lang="en-US" sz="1400" b="1" dirty="0"/>
              <a:t>OF	</a:t>
            </a:r>
            <a:r>
              <a:rPr lang="pl-PL" sz="1400" b="1" dirty="0"/>
              <a:t>		</a:t>
            </a:r>
            <a:r>
              <a:rPr lang="en-US" sz="1400" b="1" dirty="0" smtClean="0"/>
              <a:t>WHILE</a:t>
            </a:r>
            <a:endParaRPr lang="en-US" sz="1400" b="1" dirty="0"/>
          </a:p>
          <a:p>
            <a:pPr>
              <a:lnSpc>
                <a:spcPct val="80000"/>
              </a:lnSpc>
            </a:pPr>
            <a:r>
              <a:rPr lang="en-US" sz="1400" b="1" dirty="0"/>
              <a:t>EXPORTS	OR	</a:t>
            </a:r>
            <a:r>
              <a:rPr lang="pl-PL" sz="1400" b="1" dirty="0"/>
              <a:t>		</a:t>
            </a:r>
            <a:r>
              <a:rPr lang="en-US" sz="1400" b="1" dirty="0" smtClean="0"/>
              <a:t>WITH</a:t>
            </a:r>
            <a:endParaRPr lang="en-US" sz="1400" b="1" dirty="0"/>
          </a:p>
          <a:p>
            <a:pPr>
              <a:lnSpc>
                <a:spcPct val="80000"/>
              </a:lnSpc>
            </a:pPr>
            <a:r>
              <a:rPr lang="en-US" sz="1400" b="1" dirty="0"/>
              <a:t>FILE	</a:t>
            </a:r>
            <a:r>
              <a:rPr lang="pl-PL" sz="1400" b="1" dirty="0"/>
              <a:t>	</a:t>
            </a:r>
            <a:r>
              <a:rPr lang="en-US" sz="1400" b="1" dirty="0"/>
              <a:t>PACKED	</a:t>
            </a:r>
            <a:r>
              <a:rPr lang="pl-PL" sz="1400" b="1" dirty="0"/>
              <a:t>		</a:t>
            </a:r>
            <a:r>
              <a:rPr lang="en-US" sz="1400" b="1" dirty="0" smtClean="0"/>
              <a:t>XOR</a:t>
            </a:r>
            <a:endParaRPr lang="en-US" sz="1400" b="1" dirty="0"/>
          </a:p>
          <a:p>
            <a:pPr>
              <a:lnSpc>
                <a:spcPct val="80000"/>
              </a:lnSpc>
            </a:pPr>
            <a:r>
              <a:rPr lang="en-US" sz="1400" b="1" dirty="0"/>
              <a:t>FOR	</a:t>
            </a:r>
            <a:r>
              <a:rPr lang="pl-PL" sz="1400" b="1" dirty="0"/>
              <a:t>	</a:t>
            </a:r>
            <a:r>
              <a:rPr lang="en-US" sz="1400" b="1" dirty="0"/>
              <a:t>PROCEDURE	</a:t>
            </a:r>
            <a:r>
              <a:rPr lang="pl-PL" sz="1400" b="1" dirty="0"/>
              <a:t>	</a:t>
            </a:r>
            <a:endParaRPr lang="en-US" sz="1400" b="1" dirty="0"/>
          </a:p>
          <a:p>
            <a:pPr>
              <a:lnSpc>
                <a:spcPct val="80000"/>
              </a:lnSpc>
            </a:pPr>
            <a:r>
              <a:rPr lang="en-US" sz="1400" b="1" dirty="0"/>
              <a:t>FUNCTION	PROGRAM		</a:t>
            </a:r>
          </a:p>
          <a:p>
            <a:pPr>
              <a:lnSpc>
                <a:spcPct val="80000"/>
              </a:lnSpc>
            </a:pPr>
            <a:r>
              <a:rPr lang="en-US" sz="1400" b="1" dirty="0"/>
              <a:t>GOTO	</a:t>
            </a:r>
            <a:r>
              <a:rPr lang="pl-PL" sz="1400" b="1" dirty="0"/>
              <a:t>	</a:t>
            </a:r>
            <a:r>
              <a:rPr lang="en-US" sz="1400" b="1" dirty="0"/>
              <a:t>RECORD		</a:t>
            </a:r>
          </a:p>
          <a:p>
            <a:pPr>
              <a:lnSpc>
                <a:spcPct val="80000"/>
              </a:lnSpc>
            </a:pPr>
            <a:r>
              <a:rPr lang="en-US" sz="1400" b="1" dirty="0"/>
              <a:t>IF	</a:t>
            </a:r>
            <a:r>
              <a:rPr lang="pl-PL" sz="1400" b="1" dirty="0"/>
              <a:t>	</a:t>
            </a:r>
            <a:r>
              <a:rPr lang="en-US" sz="1400" b="1" dirty="0"/>
              <a:t>REPEAT	</a:t>
            </a:r>
            <a:r>
              <a:rPr lang="pl-PL" sz="1400" dirty="0"/>
              <a:t> 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2106289E-4555-4873-9069-A92A746BBE72}" type="slidenum">
              <a:rPr lang="pl-PL"/>
              <a:pPr/>
              <a:t>8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4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4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549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" dur="500"/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500"/>
                            </p:stCondLst>
                            <p:childTnLst>
                              <p:par>
                                <p:cTn id="42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500"/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0"/>
                            </p:stCondLst>
                            <p:childTnLst>
                              <p:par>
                                <p:cTn id="46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25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6500"/>
                            </p:stCondLst>
                            <p:childTnLst>
                              <p:par>
                                <p:cTn id="5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2549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8000"/>
                            </p:stCondLst>
                            <p:childTnLst>
                              <p:par>
                                <p:cTn id="5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6" dur="500"/>
                                        <p:tgtEl>
                                          <p:spTgt spid="2549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9500"/>
                            </p:stCondLst>
                            <p:childTnLst>
                              <p:par>
                                <p:cTn id="5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0" dur="500"/>
                                        <p:tgtEl>
                                          <p:spTgt spid="2549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1000"/>
                            </p:stCondLst>
                            <p:childTnLst>
                              <p:par>
                                <p:cTn id="62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4" dur="500"/>
                                        <p:tgtEl>
                                          <p:spTgt spid="2549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2500"/>
                            </p:stCondLst>
                            <p:childTnLst>
                              <p:par>
                                <p:cTn id="66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8" dur="500"/>
                                        <p:tgtEl>
                                          <p:spTgt spid="2549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4000"/>
                            </p:stCondLst>
                            <p:childTnLst>
                              <p:par>
                                <p:cTn id="7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2" dur="500"/>
                                        <p:tgtEl>
                                          <p:spTgt spid="2549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500"/>
                            </p:stCondLst>
                            <p:childTnLst>
                              <p:par>
                                <p:cTn id="7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6" dur="500"/>
                                        <p:tgtEl>
                                          <p:spTgt spid="2549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7000"/>
                            </p:stCondLst>
                            <p:childTnLst>
                              <p:par>
                                <p:cTn id="7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0" dur="500"/>
                                        <p:tgtEl>
                                          <p:spTgt spid="2549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8500"/>
                            </p:stCondLst>
                            <p:childTnLst>
                              <p:par>
                                <p:cTn id="82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4" dur="500"/>
                                        <p:tgtEl>
                                          <p:spTgt spid="25497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8" grpId="0" build="p" autoUpdateAnimBg="0" advAuto="1000"/>
      <p:bldP spid="254979" grpId="0" build="p" animBg="1" autoUpdateAnimBg="0" advAuto="1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7010400" cy="685800"/>
          </a:xfrm>
        </p:spPr>
        <p:txBody>
          <a:bodyPr/>
          <a:lstStyle/>
          <a:p>
            <a:pPr algn="ctr"/>
            <a:r>
              <a:rPr lang="pl-PL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Podstawowe </a:t>
            </a:r>
            <a:r>
              <a:rPr lang="pl-PL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informacje</a:t>
            </a:r>
            <a:endParaRPr lang="pl-PL" sz="3600" dirty="0"/>
          </a:p>
        </p:txBody>
      </p:sp>
      <p:sp>
        <p:nvSpPr>
          <p:cNvPr id="2416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4213" y="1989138"/>
            <a:ext cx="7775575" cy="4176712"/>
          </a:xfrm>
          <a:ln w="19050">
            <a:solidFill>
              <a:srgbClr val="000080"/>
            </a:solidFill>
          </a:ln>
        </p:spPr>
        <p:txBody>
          <a:bodyPr anchor="ctr"/>
          <a:lstStyle/>
          <a:p>
            <a:r>
              <a:rPr lang="pl-PL" b="1" dirty="0">
                <a:solidFill>
                  <a:schemeClr val="tx2">
                    <a:lumMod val="75000"/>
                  </a:schemeClr>
                </a:solidFill>
              </a:rPr>
              <a:t>Łańcuch znaków </a:t>
            </a: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-</a:t>
            </a:r>
          </a:p>
          <a:p>
            <a:pPr>
              <a:buFont typeface="Wingdings" pitchFamily="2" charset="2"/>
              <a:buNone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   wszystkie inne zestawienia liter (poza słowami kluczowymi). Łańcuch znaków musi być zawsze ograniczony przy pomocy separatorów, którymi w Pascalu są apostrofy (`).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7120EF31-1C57-4BE0-8032-A5BDE7DF1DD1}" type="slidenum">
              <a:rPr lang="pl-PL"/>
              <a:pPr/>
              <a:t>9</a:t>
            </a:fld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1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1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416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6" grpId="0" build="p" autoUpdateAnimBg="0" advAuto="1000"/>
      <p:bldP spid="241667" grpId="0" build="p" animBg="1" autoUpdateAnimBg="0" advAuto="1000"/>
    </p:bldLst>
  </p:timing>
</p:sld>
</file>

<file path=ppt/theme/theme1.xml><?xml version="1.0" encoding="utf-8"?>
<a:theme xmlns:a="http://schemas.openxmlformats.org/drawingml/2006/main" name="Motyw1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ocząte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Motyw1</Template>
  <TotalTime>166</TotalTime>
  <Words>899</Words>
  <Application>Microsoft Office PowerPoint</Application>
  <PresentationFormat>Pokaz na ekranie (4:3)</PresentationFormat>
  <Paragraphs>458</Paragraphs>
  <Slides>51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51</vt:i4>
      </vt:variant>
    </vt:vector>
  </HeadingPairs>
  <TitlesOfParts>
    <vt:vector size="53" baseType="lpstr">
      <vt:lpstr>Motyw1</vt:lpstr>
      <vt:lpstr>Obraz - mapa bitowa</vt:lpstr>
      <vt:lpstr>  </vt:lpstr>
      <vt:lpstr>   Programowanie  w Turbo Pascalu  AUTOR: Grzegorz Nogas        </vt:lpstr>
      <vt:lpstr>Pascal – nowy język programowania</vt:lpstr>
      <vt:lpstr>Ekran Turbo Pascala</vt:lpstr>
      <vt:lpstr>Opis menu</vt:lpstr>
      <vt:lpstr>Podstawowe informacje </vt:lpstr>
      <vt:lpstr>Podstawowe informacje </vt:lpstr>
      <vt:lpstr>Słowa kluczowe </vt:lpstr>
      <vt:lpstr>Podstawowe informacje</vt:lpstr>
      <vt:lpstr>Podstawowe informacje </vt:lpstr>
      <vt:lpstr>Podstawowe informacje  </vt:lpstr>
      <vt:lpstr>Budowa programu </vt:lpstr>
      <vt:lpstr>Budowa programu </vt:lpstr>
      <vt:lpstr>Podstawowy zestaw instrukcji </vt:lpstr>
      <vt:lpstr>Podstawowy zestaw instrukcji </vt:lpstr>
      <vt:lpstr>Podstawowy zestaw instrukcji </vt:lpstr>
      <vt:lpstr>Podstawowy zestaw instrukcji </vt:lpstr>
      <vt:lpstr>Identyfikatory kolorów </vt:lpstr>
      <vt:lpstr>Podstawowy zestaw instrukcji </vt:lpstr>
      <vt:lpstr> Zasady redagowania programu </vt:lpstr>
      <vt:lpstr> Uruchomienie programu </vt:lpstr>
      <vt:lpstr> Moduły programu </vt:lpstr>
      <vt:lpstr> Początki programowania</vt:lpstr>
      <vt:lpstr> Definiowanie stałych </vt:lpstr>
      <vt:lpstr> Zasady tworzenia nazw stałych </vt:lpstr>
      <vt:lpstr>Przykłady definicji stałych </vt:lpstr>
      <vt:lpstr> Deklarowanie zmiennych </vt:lpstr>
      <vt:lpstr> Deklarowanie zmiennych </vt:lpstr>
      <vt:lpstr> Rodzaje typów </vt:lpstr>
      <vt:lpstr> Podział typów prostych</vt:lpstr>
      <vt:lpstr> Podział typów prostych</vt:lpstr>
      <vt:lpstr> Podział typów prostych</vt:lpstr>
      <vt:lpstr> Podział typów prostych</vt:lpstr>
      <vt:lpstr> Podział typów prostych</vt:lpstr>
      <vt:lpstr> Rodzaje typów </vt:lpstr>
      <vt:lpstr> Rodzaje typów </vt:lpstr>
      <vt:lpstr> Przykłady deklaracji zmiennych</vt:lpstr>
      <vt:lpstr> Przykładowy program </vt:lpstr>
      <vt:lpstr> Przykłady wyrażeń</vt:lpstr>
      <vt:lpstr> Priorytety operatorów</vt:lpstr>
      <vt:lpstr> Przykłady wyrażeń</vt:lpstr>
      <vt:lpstr> Instrukcja przypisania</vt:lpstr>
      <vt:lpstr> Przykłady instrukcji przypisania</vt:lpstr>
      <vt:lpstr> Moduł SYSTEM Zawiera procedury i funkcje obsługi zbiorów, operacji konwersji liczb, operacji łańcuchowych, porządkowych oraz służące do dynamicznego przydziału i zwalniania pamięci. Jako jedyny jest dostępny automatycznie.</vt:lpstr>
      <vt:lpstr> Moduł SYSTEM Zawiera procedury i funkcje obsługi zbiorów, operacji konwersji liczb, operacji łańcuchowych, porządkowych oraz służące do dynamicznego przydziału i zwalniania pamięci. Jako jedyny jest dostępny automatycznie.</vt:lpstr>
      <vt:lpstr> Moduł SYSTEM </vt:lpstr>
      <vt:lpstr> Moduł SYSTEM </vt:lpstr>
      <vt:lpstr> Moduł SYSTEM Zawiera procedury i funkcje obsługi zbiorów, operacji konwersji liczb, operacji łańcuchowych, porządkowych oraz służące do dynamicznego przydziału i zwalniania pamięci. Jako jedyny jest dostępny automatycznie.</vt:lpstr>
      <vt:lpstr> Moduł SYSTEM </vt:lpstr>
      <vt:lpstr> Moduł SYSTEM </vt:lpstr>
      <vt:lpstr>Slajd 51</vt:lpstr>
    </vt:vector>
  </TitlesOfParts>
  <Company>WWSI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Grzegorz</dc:creator>
  <cp:lastModifiedBy> </cp:lastModifiedBy>
  <cp:revision>28</cp:revision>
  <dcterms:created xsi:type="dcterms:W3CDTF">2009-06-29T13:15:16Z</dcterms:created>
  <dcterms:modified xsi:type="dcterms:W3CDTF">2014-11-06T12:15:40Z</dcterms:modified>
</cp:coreProperties>
</file>