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353" r:id="rId4"/>
    <p:sldId id="373" r:id="rId5"/>
    <p:sldId id="374" r:id="rId6"/>
    <p:sldId id="377" r:id="rId7"/>
    <p:sldId id="352" r:id="rId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043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18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1A692D-32A8-4B8E-8642-980B953782EA}" type="datetimeFigureOut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3619D6-213F-4FA9-ACE4-2674713685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6D7F-77AD-4232-A57C-2BB2FA9F0A53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470E-DD1B-4A97-BB4F-68663D9D18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260C-27DE-439A-8734-A71CE950DA27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FAAD-021D-4DB1-A35A-CB38F01A3C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D5A2-0102-4C65-BB37-8397EF07C65E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623C-997F-44CE-821F-24563DB403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B964-E741-44A2-A10A-732947172A4A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5919-952A-4EDC-AECC-B538223B24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3F03-4F7A-49FB-AE4D-4D03FDD26C4F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D02E-D47B-4CB1-9371-77F5E15930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FD90-66A7-412D-BFF4-FEE1B0747B7C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6787-8160-429B-9CE1-CDB97D897E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44B5-B751-4B47-9EB8-DDB55DE2F0AF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2E41-2875-4029-96E6-1938B0C680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1C09-90DB-4FA1-96B9-05C63D43D97C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B66B-41C9-4B61-AC2B-121F3E8ED5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1362-87CA-46F3-9545-142B074BB2A3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361A-3A52-490E-B3FF-B50F0A5FC0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A580-4E0A-40E3-9096-36931DC4CD0B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F1D9-B442-40EE-A159-1FEF393EEE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BE6E1-65B5-421D-8881-7AC3BFE4DCC0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417D-EA54-4A10-884B-73ED803CEA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281EC7-8C80-4E04-99ED-780F3ED838E9}" type="datetime1">
              <a:rPr lang="pl-PL"/>
              <a:pPr>
                <a:defRPr/>
              </a:pPr>
              <a:t>2014-05-12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43C8D4-6EBF-4CE2-B40F-7D3A24A940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eaLnBrk="1" hangingPunct="1"/>
            <a:r>
              <a:rPr lang="pl-PL" sz="3600" b="1" smtClean="0"/>
              <a:t>Treści multimedialne - kodowanie, przetwarzanie, prezentacja</a:t>
            </a:r>
            <a:r>
              <a:rPr lang="pl-PL" sz="3600" smtClean="0"/>
              <a:t/>
            </a:r>
            <a:br>
              <a:rPr lang="pl-PL" sz="3600" smtClean="0"/>
            </a:br>
            <a:r>
              <a:rPr lang="pl-PL" sz="1600" smtClean="0"/>
              <a:t/>
            </a:r>
            <a:br>
              <a:rPr lang="pl-PL" sz="1600" smtClean="0"/>
            </a:br>
            <a:r>
              <a:rPr lang="pl-PL" sz="3600" smtClean="0"/>
              <a:t>Odtwarzanie treści multimedialnych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Andrzej Majkowski</a:t>
            </a:r>
          </a:p>
        </p:txBody>
      </p:sp>
      <p:sp>
        <p:nvSpPr>
          <p:cNvPr id="205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4FFF9-4794-4642-9663-7C8EBF1D5468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3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pic>
        <p:nvPicPr>
          <p:cNvPr id="5126" name="Obraz 5" descr="OKLADKA_tresci_multimedialne_kodowanie_przetwarzanie_prezentac kop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5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5327650"/>
          </a:xfrm>
        </p:spPr>
        <p:txBody>
          <a:bodyPr anchor="t"/>
          <a:lstStyle/>
          <a:p>
            <a:pPr algn="l">
              <a:defRPr/>
            </a:pPr>
            <a:r>
              <a:rPr lang="pl-PL" sz="6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Rzut poziomy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Bookman Old Style" pitchFamily="18" charset="0"/>
              </a:rPr>
              <a:t>Mirosław </a:t>
            </a:r>
            <a:r>
              <a:rPr lang="pl-PL" sz="2400" b="1" dirty="0" smtClean="0">
                <a:solidFill>
                  <a:schemeClr val="bg1"/>
                </a:solidFill>
                <a:latin typeface="Bookman Old Style" pitchFamily="18" charset="0"/>
              </a:rPr>
              <a:t>Trociuk</a:t>
            </a:r>
            <a:br>
              <a:rPr lang="pl-PL" sz="24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Bookman Old Style" pitchFamily="18" charset="0"/>
              </a:rPr>
              <a:t>Stanisław Kwaśniewicz</a:t>
            </a: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sz="32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76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770D6-4758-405A-AB17-61BF1BB4EED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2" descr="C:\Users\mat\Desktop\rzut poziomy\300px-Rzut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701244" cy="196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Calibri" pitchFamily="34" charset="0"/>
              </a:rPr>
              <a:t>Rzut poziomy jest ruchem złożonym</a:t>
            </a:r>
            <a:endParaRPr lang="pl-PL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A9453A-8666-400E-BE37-E8DA693B5ABE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04800" y="11430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914400" y="12192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524000" y="14478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133600" y="18288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743200" y="23622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276600" y="30480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495800" y="48768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105400" y="60960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533400" y="121920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5013325" y="5876925"/>
            <a:ext cx="574675" cy="482600"/>
          </a:xfrm>
          <a:custGeom>
            <a:avLst/>
            <a:gdLst>
              <a:gd name="T0" fmla="*/ 96 w 384"/>
              <a:gd name="T1" fmla="*/ 624 h 624"/>
              <a:gd name="T2" fmla="*/ 0 w 384"/>
              <a:gd name="T3" fmla="*/ 192 h 624"/>
              <a:gd name="T4" fmla="*/ 96 w 384"/>
              <a:gd name="T5" fmla="*/ 336 h 624"/>
              <a:gd name="T6" fmla="*/ 144 w 384"/>
              <a:gd name="T7" fmla="*/ 0 h 624"/>
              <a:gd name="T8" fmla="*/ 192 w 384"/>
              <a:gd name="T9" fmla="*/ 336 h 624"/>
              <a:gd name="T10" fmla="*/ 384 w 384"/>
              <a:gd name="T11" fmla="*/ 48 h 624"/>
              <a:gd name="T12" fmla="*/ 240 w 384"/>
              <a:gd name="T13" fmla="*/ 624 h 624"/>
              <a:gd name="T14" fmla="*/ 96 w 384"/>
              <a:gd name="T15" fmla="*/ 624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624"/>
              <a:gd name="T26" fmla="*/ 384 w 38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624">
                <a:moveTo>
                  <a:pt x="96" y="624"/>
                </a:moveTo>
                <a:lnTo>
                  <a:pt x="0" y="192"/>
                </a:lnTo>
                <a:lnTo>
                  <a:pt x="96" y="336"/>
                </a:lnTo>
                <a:lnTo>
                  <a:pt x="144" y="0"/>
                </a:lnTo>
                <a:lnTo>
                  <a:pt x="192" y="336"/>
                </a:lnTo>
                <a:lnTo>
                  <a:pt x="384" y="48"/>
                </a:lnTo>
                <a:lnTo>
                  <a:pt x="240" y="624"/>
                </a:lnTo>
                <a:lnTo>
                  <a:pt x="96" y="624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endParaRPr lang="pl-PL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395288" y="1268413"/>
            <a:ext cx="17462" cy="51355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68313" y="638175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92113" y="1219200"/>
            <a:ext cx="82184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5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75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75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75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75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75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Calibri" pitchFamily="34" charset="0"/>
              </a:rPr>
              <a:t>I składa się…</a:t>
            </a:r>
            <a:endParaRPr lang="pl-PL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20688" y="1219200"/>
            <a:ext cx="81899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04800" y="1143000"/>
            <a:ext cx="838200" cy="304800"/>
            <a:chOff x="192" y="720"/>
            <a:chExt cx="528" cy="192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92" y="76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304800" y="1143000"/>
            <a:ext cx="1447800" cy="533400"/>
            <a:chOff x="192" y="720"/>
            <a:chExt cx="912" cy="336"/>
          </a:xfrm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960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92" y="91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304800" y="1143000"/>
            <a:ext cx="2057400" cy="914400"/>
            <a:chOff x="192" y="720"/>
            <a:chExt cx="1296" cy="576"/>
          </a:xfrm>
        </p:grpSpPr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1344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92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304800" y="1143000"/>
            <a:ext cx="2667000" cy="1447800"/>
            <a:chOff x="192" y="720"/>
            <a:chExt cx="1680" cy="912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92" y="148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304800" y="1143000"/>
            <a:ext cx="3276600" cy="2133600"/>
            <a:chOff x="192" y="720"/>
            <a:chExt cx="2064" cy="1344"/>
          </a:xfrm>
        </p:grpSpPr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112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92" y="19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304800" y="1143000"/>
            <a:ext cx="3886200" cy="2971800"/>
            <a:chOff x="192" y="720"/>
            <a:chExt cx="2448" cy="1872"/>
          </a:xfrm>
        </p:grpSpPr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2496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192" y="244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1" name="Group 45"/>
          <p:cNvGrpSpPr>
            <a:grpSpLocks/>
          </p:cNvGrpSpPr>
          <p:nvPr/>
        </p:nvGrpSpPr>
        <p:grpSpPr bwMode="auto">
          <a:xfrm>
            <a:off x="304800" y="1143000"/>
            <a:ext cx="4495800" cy="3962400"/>
            <a:chOff x="192" y="720"/>
            <a:chExt cx="2832" cy="2496"/>
          </a:xfrm>
        </p:grpSpPr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92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4" name="Group 46"/>
          <p:cNvGrpSpPr>
            <a:grpSpLocks/>
          </p:cNvGrpSpPr>
          <p:nvPr/>
        </p:nvGrpSpPr>
        <p:grpSpPr bwMode="auto">
          <a:xfrm>
            <a:off x="304800" y="1143000"/>
            <a:ext cx="5105400" cy="5257800"/>
            <a:chOff x="192" y="720"/>
            <a:chExt cx="3216" cy="3312"/>
          </a:xfrm>
        </p:grpSpPr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3264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192" y="388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sp>
        <p:nvSpPr>
          <p:cNvPr id="47" name="Line 15"/>
          <p:cNvSpPr>
            <a:spLocks noChangeShapeType="1"/>
          </p:cNvSpPr>
          <p:nvPr/>
        </p:nvSpPr>
        <p:spPr bwMode="auto">
          <a:xfrm flipV="1">
            <a:off x="395288" y="1268413"/>
            <a:ext cx="0" cy="5113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468313" y="638175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>
            <a:off x="468313" y="638175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1" name="pole tekstowe 30"/>
          <p:cNvSpPr txBox="1">
            <a:spLocks noChangeArrowheads="1"/>
          </p:cNvSpPr>
          <p:nvPr/>
        </p:nvSpPr>
        <p:spPr bwMode="auto">
          <a:xfrm>
            <a:off x="827088" y="1557338"/>
            <a:ext cx="5905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alibri" pitchFamily="34" charset="0"/>
              </a:rPr>
              <a:t>z ruchu jednostajnego w kierunku poziomym 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755576" y="2060848"/>
            <a:ext cx="553998" cy="403244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+mn-lt"/>
                <a:cs typeface="+mn-cs"/>
              </a:rPr>
              <a:t>o</a:t>
            </a:r>
            <a:r>
              <a:rPr lang="pl-PL" sz="2400" dirty="0">
                <a:latin typeface="+mn-lt"/>
                <a:cs typeface="+mn-cs"/>
              </a:rPr>
              <a:t>raz spadku swobodnego</a:t>
            </a:r>
            <a:endParaRPr lang="pl-PL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3000" b="1" dirty="0" smtClean="0">
                <a:solidFill>
                  <a:schemeClr val="bg1"/>
                </a:solidFill>
                <a:latin typeface="Calibri" pitchFamily="34" charset="0"/>
              </a:rPr>
              <a:t>Wynika to z „zasady niezależności składowych ruchu”</a:t>
            </a:r>
            <a:endParaRPr lang="pl-PL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304800" y="11430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04800" y="1143000"/>
            <a:ext cx="838200" cy="304800"/>
            <a:chOff x="192" y="720"/>
            <a:chExt cx="528" cy="192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192" y="76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76" y="76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304800" y="1143000"/>
            <a:ext cx="1447800" cy="533400"/>
            <a:chOff x="192" y="720"/>
            <a:chExt cx="912" cy="336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60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960" y="912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192" y="91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304800" y="1143000"/>
            <a:ext cx="2057400" cy="914400"/>
            <a:chOff x="192" y="720"/>
            <a:chExt cx="1296" cy="576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1344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1344" y="1152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192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304800" y="1143000"/>
            <a:ext cx="2667000" cy="1447800"/>
            <a:chOff x="192" y="720"/>
            <a:chExt cx="1680" cy="912"/>
          </a:xfrm>
        </p:grpSpPr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1728" y="148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192" y="148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304800" y="1143000"/>
            <a:ext cx="3276600" cy="2133600"/>
            <a:chOff x="192" y="720"/>
            <a:chExt cx="2064" cy="1344"/>
          </a:xfrm>
        </p:grpSpPr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2112" y="1920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2112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192" y="19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304800" y="1143000"/>
            <a:ext cx="3886200" cy="2971800"/>
            <a:chOff x="192" y="720"/>
            <a:chExt cx="2448" cy="1872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2496" y="244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2496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>
              <a:off x="192" y="244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9" name="Group 45"/>
          <p:cNvGrpSpPr>
            <a:grpSpLocks/>
          </p:cNvGrpSpPr>
          <p:nvPr/>
        </p:nvGrpSpPr>
        <p:grpSpPr bwMode="auto">
          <a:xfrm>
            <a:off x="304800" y="1143000"/>
            <a:ext cx="4495800" cy="3962400"/>
            <a:chOff x="192" y="720"/>
            <a:chExt cx="2832" cy="2496"/>
          </a:xfrm>
        </p:grpSpPr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80" y="3072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192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304800" y="1143000"/>
            <a:ext cx="5105400" cy="5257800"/>
            <a:chOff x="192" y="720"/>
            <a:chExt cx="3216" cy="3312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3264" y="388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264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92" y="388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395288" y="1268413"/>
            <a:ext cx="0" cy="5113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468313" y="638175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468313" y="638175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Calibri" pitchFamily="34" charset="0"/>
              </a:rPr>
              <a:t>Torem ruchu jest parabola</a:t>
            </a:r>
            <a:endParaRPr lang="pl-PL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304800" y="1143000"/>
            <a:ext cx="228600" cy="2286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04800" y="1143000"/>
            <a:ext cx="838200" cy="304800"/>
            <a:chOff x="192" y="720"/>
            <a:chExt cx="528" cy="192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576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192" y="76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76" y="76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304800" y="1143000"/>
            <a:ext cx="1447800" cy="533400"/>
            <a:chOff x="192" y="720"/>
            <a:chExt cx="912" cy="336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60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960" y="912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192" y="91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304800" y="1143000"/>
            <a:ext cx="2057400" cy="914400"/>
            <a:chOff x="192" y="720"/>
            <a:chExt cx="1296" cy="576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1344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1344" y="1152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192" y="115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304800" y="1143000"/>
            <a:ext cx="2667000" cy="1447800"/>
            <a:chOff x="192" y="720"/>
            <a:chExt cx="1680" cy="912"/>
          </a:xfrm>
        </p:grpSpPr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1728" y="148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1728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192" y="148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304800" y="1143000"/>
            <a:ext cx="3276600" cy="2133600"/>
            <a:chOff x="192" y="720"/>
            <a:chExt cx="2064" cy="1344"/>
          </a:xfrm>
        </p:grpSpPr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2112" y="1920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2112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192" y="19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304800" y="1143000"/>
            <a:ext cx="3886200" cy="2971800"/>
            <a:chOff x="192" y="720"/>
            <a:chExt cx="2448" cy="1872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2496" y="244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2496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>
              <a:off x="192" y="244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9" name="Group 45"/>
          <p:cNvGrpSpPr>
            <a:grpSpLocks/>
          </p:cNvGrpSpPr>
          <p:nvPr/>
        </p:nvGrpSpPr>
        <p:grpSpPr bwMode="auto">
          <a:xfrm>
            <a:off x="304800" y="1143000"/>
            <a:ext cx="4495800" cy="3962400"/>
            <a:chOff x="192" y="720"/>
            <a:chExt cx="2832" cy="2496"/>
          </a:xfrm>
        </p:grpSpPr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80" y="3072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2880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192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304800" y="1143000"/>
            <a:ext cx="5105400" cy="5257800"/>
            <a:chOff x="192" y="720"/>
            <a:chExt cx="3216" cy="3312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3264" y="3888"/>
              <a:ext cx="144" cy="144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264" y="720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92" y="3888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395288" y="1268413"/>
            <a:ext cx="0" cy="5113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468313" y="638175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533400" y="502920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468313" y="638175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395288" y="4005263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468313" y="3141663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395288" y="2492375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395288" y="1557338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395288" y="1989138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468313" y="1341438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1042988" y="1484313"/>
            <a:ext cx="0" cy="487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1619250" y="1268413"/>
            <a:ext cx="0" cy="4968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2268538" y="1412875"/>
            <a:ext cx="0" cy="4968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2843213" y="1412875"/>
            <a:ext cx="0" cy="4968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3448050" y="1370013"/>
            <a:ext cx="0" cy="50403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4067175" y="1412875"/>
            <a:ext cx="0" cy="4968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4687888" y="1401763"/>
            <a:ext cx="0" cy="4968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5292725" y="1412875"/>
            <a:ext cx="0" cy="4968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56" name="Freeform 15"/>
          <p:cNvSpPr>
            <a:spLocks/>
          </p:cNvSpPr>
          <p:nvPr/>
        </p:nvSpPr>
        <p:spPr bwMode="auto">
          <a:xfrm>
            <a:off x="468313" y="1255713"/>
            <a:ext cx="4824412" cy="5053012"/>
          </a:xfrm>
          <a:custGeom>
            <a:avLst/>
            <a:gdLst>
              <a:gd name="connsiteX0" fmla="*/ 0 w 10000"/>
              <a:gd name="connsiteY0" fmla="*/ 25 h 9975"/>
              <a:gd name="connsiteX1" fmla="*/ 2537 w 10000"/>
              <a:gd name="connsiteY1" fmla="*/ 538 h 9975"/>
              <a:gd name="connsiteX2" fmla="*/ 6000 w 10000"/>
              <a:gd name="connsiteY2" fmla="*/ 2136 h 9975"/>
              <a:gd name="connsiteX3" fmla="*/ 8400 w 10000"/>
              <a:gd name="connsiteY3" fmla="*/ 5452 h 9975"/>
              <a:gd name="connsiteX4" fmla="*/ 10000 w 10000"/>
              <a:gd name="connsiteY4" fmla="*/ 9975 h 9975"/>
              <a:gd name="connsiteX0" fmla="*/ 0 w 10000"/>
              <a:gd name="connsiteY0" fmla="*/ 25 h 10000"/>
              <a:gd name="connsiteX1" fmla="*/ 2537 w 10000"/>
              <a:gd name="connsiteY1" fmla="*/ 539 h 10000"/>
              <a:gd name="connsiteX2" fmla="*/ 5224 w 10000"/>
              <a:gd name="connsiteY2" fmla="*/ 2658 h 10000"/>
              <a:gd name="connsiteX3" fmla="*/ 8400 w 10000"/>
              <a:gd name="connsiteY3" fmla="*/ 5466 h 10000"/>
              <a:gd name="connsiteX4" fmla="*/ 10000 w 10000"/>
              <a:gd name="connsiteY4" fmla="*/ 10000 h 10000"/>
              <a:gd name="connsiteX0" fmla="*/ 0 w 10000"/>
              <a:gd name="connsiteY0" fmla="*/ 25 h 10000"/>
              <a:gd name="connsiteX1" fmla="*/ 2537 w 10000"/>
              <a:gd name="connsiteY1" fmla="*/ 539 h 10000"/>
              <a:gd name="connsiteX2" fmla="*/ 5224 w 10000"/>
              <a:gd name="connsiteY2" fmla="*/ 2658 h 10000"/>
              <a:gd name="connsiteX3" fmla="*/ 7761 w 10000"/>
              <a:gd name="connsiteY3" fmla="*/ 5764 h 10000"/>
              <a:gd name="connsiteX4" fmla="*/ 10000 w 10000"/>
              <a:gd name="connsiteY4" fmla="*/ 10000 h 10000"/>
              <a:gd name="connsiteX0" fmla="*/ 0 w 10000"/>
              <a:gd name="connsiteY0" fmla="*/ 25 h 9909"/>
              <a:gd name="connsiteX1" fmla="*/ 2537 w 10000"/>
              <a:gd name="connsiteY1" fmla="*/ 448 h 9909"/>
              <a:gd name="connsiteX2" fmla="*/ 5224 w 10000"/>
              <a:gd name="connsiteY2" fmla="*/ 2567 h 9909"/>
              <a:gd name="connsiteX3" fmla="*/ 7761 w 10000"/>
              <a:gd name="connsiteY3" fmla="*/ 5673 h 9909"/>
              <a:gd name="connsiteX4" fmla="*/ 10000 w 10000"/>
              <a:gd name="connsiteY4" fmla="*/ 9909 h 9909"/>
              <a:gd name="connsiteX0" fmla="*/ 0 w 10000"/>
              <a:gd name="connsiteY0" fmla="*/ 25 h 10000"/>
              <a:gd name="connsiteX1" fmla="*/ 2537 w 10000"/>
              <a:gd name="connsiteY1" fmla="*/ 595 h 10000"/>
              <a:gd name="connsiteX2" fmla="*/ 5224 w 10000"/>
              <a:gd name="connsiteY2" fmla="*/ 2591 h 10000"/>
              <a:gd name="connsiteX3" fmla="*/ 7761 w 10000"/>
              <a:gd name="connsiteY3" fmla="*/ 5725 h 10000"/>
              <a:gd name="connsiteX4" fmla="*/ 10000 w 10000"/>
              <a:gd name="connsiteY4" fmla="*/ 10000 h 10000"/>
              <a:gd name="connsiteX0" fmla="*/ 0 w 10000"/>
              <a:gd name="connsiteY0" fmla="*/ 25 h 10000"/>
              <a:gd name="connsiteX1" fmla="*/ 2537 w 10000"/>
              <a:gd name="connsiteY1" fmla="*/ 595 h 10000"/>
              <a:gd name="connsiteX2" fmla="*/ 5075 w 10000"/>
              <a:gd name="connsiteY2" fmla="*/ 2590 h 10000"/>
              <a:gd name="connsiteX3" fmla="*/ 7761 w 10000"/>
              <a:gd name="connsiteY3" fmla="*/ 5725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5"/>
                </a:moveTo>
                <a:cubicBezTo>
                  <a:pt x="900" y="0"/>
                  <a:pt x="1691" y="168"/>
                  <a:pt x="2537" y="595"/>
                </a:cubicBezTo>
                <a:cubicBezTo>
                  <a:pt x="3383" y="1023"/>
                  <a:pt x="4204" y="1735"/>
                  <a:pt x="5075" y="2590"/>
                </a:cubicBezTo>
                <a:cubicBezTo>
                  <a:pt x="5946" y="3445"/>
                  <a:pt x="6940" y="4490"/>
                  <a:pt x="7761" y="5725"/>
                </a:cubicBezTo>
                <a:cubicBezTo>
                  <a:pt x="8582" y="6960"/>
                  <a:pt x="9733" y="9237"/>
                  <a:pt x="10000" y="1000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Symbol</vt:lpstr>
      <vt:lpstr>Motyw pakietu Office</vt:lpstr>
      <vt:lpstr>Treści multimedialne - kodowanie, przetwarzanie, prezentacja  Odtwarzanie treści multimedialnych</vt:lpstr>
      <vt:lpstr>Rzut poziomy        Mirosław Trociuk Stanisław Kwaśniewicz </vt:lpstr>
      <vt:lpstr>Rzut poziomy jest ruchem złożonym</vt:lpstr>
      <vt:lpstr>I składa się…</vt:lpstr>
      <vt:lpstr>Wynika to z „zasady niezależności składowych ruchu”</vt:lpstr>
      <vt:lpstr>Torem ruchu jest parabola</vt:lpstr>
      <vt:lpstr>Slajd 7</vt:lpstr>
    </vt:vector>
  </TitlesOfParts>
  <Company>WWSI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</dc:creator>
  <cp:lastModifiedBy>Toshiba</cp:lastModifiedBy>
  <cp:revision>39</cp:revision>
  <dcterms:created xsi:type="dcterms:W3CDTF">2009-06-29T13:15:16Z</dcterms:created>
  <dcterms:modified xsi:type="dcterms:W3CDTF">2014-05-12T20:53:48Z</dcterms:modified>
</cp:coreProperties>
</file>