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353" r:id="rId4"/>
    <p:sldId id="363" r:id="rId5"/>
    <p:sldId id="359" r:id="rId6"/>
    <p:sldId id="368" r:id="rId7"/>
    <p:sldId id="364" r:id="rId8"/>
    <p:sldId id="365" r:id="rId9"/>
    <p:sldId id="366" r:id="rId10"/>
    <p:sldId id="367" r:id="rId11"/>
    <p:sldId id="347" r:id="rId12"/>
    <p:sldId id="352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9043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8E487C-D291-4063-A346-16FDE73F399C}" type="datetimeFigureOut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4293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BB8E08-018B-4643-91AB-E7F6E78E6E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Prace nad systemem telewizji kolorowej, rozpoczęły się w połowie lat 50. XX wieku w Stanach Zjednoczonych.</a:t>
            </a:r>
          </a:p>
          <a:p>
            <a:r>
              <a:rPr lang="pl-PL" smtClean="0"/>
              <a:t>Nowy system musiał spełniać następujące założenia: </a:t>
            </a:r>
          </a:p>
          <a:p>
            <a:pPr>
              <a:buFontTx/>
              <a:buChar char="•"/>
            </a:pPr>
            <a:r>
              <a:rPr lang="pl-PL" smtClean="0"/>
              <a:t> nie mógł znacząco komplikować budowy odbiorników telewizji kolorowej, co mogło by wpływać na koszt produkcji odbiornika telewizyjnego i zmniejszyć jego dostępność dla widza ze względu na cenę;</a:t>
            </a:r>
          </a:p>
          <a:p>
            <a:pPr>
              <a:buFontTx/>
              <a:buChar char="•"/>
            </a:pPr>
            <a:r>
              <a:rPr lang="pl-PL" smtClean="0"/>
              <a:t> należało przyjąć zasadę odpowiedniości, czyli możliwości odbioru programu telewizji nadawanego w kolorze na odbiornikach czarnobiałych i odwrotnie;</a:t>
            </a:r>
          </a:p>
          <a:p>
            <a:pPr>
              <a:buFontTx/>
              <a:buChar char="•"/>
            </a:pPr>
            <a:r>
              <a:rPr lang="pl-PL" smtClean="0"/>
              <a:t> powinno być możliwe wykorzystywanie dotychczasowych kanałów częstotliwości do przesyłania sygnałów telewizji kolorowej, nie powodując zakłóceń w kanałach sąsiednich;</a:t>
            </a:r>
          </a:p>
          <a:p>
            <a:pPr>
              <a:buFontTx/>
              <a:buChar char="•"/>
            </a:pPr>
            <a:r>
              <a:rPr lang="pl-PL" smtClean="0"/>
              <a:t> jakość przesyłanego sygnału powinna być wysoka i zaspakajać wymagania widza.</a:t>
            </a:r>
          </a:p>
        </p:txBody>
      </p:sp>
      <p:sp>
        <p:nvSpPr>
          <p:cNvPr id="81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D134F6-6535-40A9-8E82-A1DCD278F08F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33B3-7840-46E8-AEA6-8D2CCC6D2383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A8DF-D66E-491C-824D-C8F6E1F08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0CDF-E868-4009-82AE-8D46C166FF59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C68C-4BD0-4F5F-B6AA-F9EC6E32E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EBE8-587D-4385-B003-EF6648194792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4ED7-FE33-4797-A8E1-A49BAB363A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B551-B64E-4260-A79C-2BF091DF9BC0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1010-D4D1-4B9B-9EC5-9116D5FAF8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96EE-E890-45A7-8066-1356E6484713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8BBF-14C7-40BF-9BCF-DD59906BB4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03A8-CC6D-4D4E-8991-EBFB59F59CA1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902A-85CD-414C-BBDD-502D114C9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760B-6BF8-4F11-AF88-A929CF05EBCB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E2E5-9ABC-4278-B85E-EE5A77907B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F429-C3C4-4927-A2C5-8707ADD59DFE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4296-A3C4-4755-9C4A-5E4C9136D9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8D8D-7801-4B1B-936D-FF9611592429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01F-92CD-4861-A078-69B88F7B67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EEEA-A0A2-4877-80F6-B924E5B33481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6421-FFCA-40BB-80A0-8F696C7855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1DF1-1E96-4588-B588-EDCD01BA7F1A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253F-BB7F-4BAB-98DB-760CB6A7B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F49C8-716A-4AA5-9C6C-4856A29E15EA}" type="datetime1">
              <a:rPr lang="pl-PL"/>
              <a:pPr>
                <a:defRPr/>
              </a:pPr>
              <a:t>2014-10-09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CAFF0-C6BD-4DE4-9141-55B1710E6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b="1" smtClean="0"/>
              <a:t>Treści multimedialne - kodowanie, przetwarzanie, prezentacja</a:t>
            </a:r>
            <a:r>
              <a:rPr lang="pl-PL" sz="3600" smtClean="0"/>
              <a:t/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C3571-B4BF-4140-95DF-FFA08539A0E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Wniosek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Symbol zastępczy zawartości 9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4714875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Wniosek z doświadczenia powinien nawiązywać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postawionej na początku doświadczenia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hipotezy i być odwołaniem do uzyskanego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wyniku.</a:t>
            </a:r>
          </a:p>
          <a:p>
            <a:pPr algn="just">
              <a:buFont typeface="Arial" charset="0"/>
              <a:buNone/>
              <a:defRPr/>
            </a:pPr>
            <a:endParaRPr lang="pl-PL" sz="2400" dirty="0" smtClean="0">
              <a:latin typeface="Bookman Old Style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chemeClr val="bg1"/>
                </a:solidFill>
                <a:cs typeface="Arial" pitchFamily="34" charset="0"/>
              </a:rPr>
              <a:t>informatyka</a:t>
            </a:r>
            <a:r>
              <a:rPr lang="pl-PL" sz="2800" dirty="0" smtClean="0">
                <a:solidFill>
                  <a:schemeClr val="bg1"/>
                </a:solidFill>
              </a:rPr>
              <a:t> +</a:t>
            </a:r>
            <a:endParaRPr lang="pl-PL" sz="2800" dirty="0">
              <a:solidFill>
                <a:schemeClr val="bg1"/>
              </a:solidFill>
            </a:endParaRPr>
          </a:p>
        </p:txBody>
      </p:sp>
      <p:sp>
        <p:nvSpPr>
          <p:cNvPr id="19461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902C62-5B2A-4AE4-B093-5C13C6BE0ABD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ytuł 5"/>
          <p:cNvSpPr txBox="1">
            <a:spLocks/>
          </p:cNvSpPr>
          <p:nvPr/>
        </p:nvSpPr>
        <p:spPr bwMode="auto">
          <a:xfrm>
            <a:off x="179388" y="130175"/>
            <a:ext cx="87852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Układ doświadczalny</a:t>
            </a:r>
            <a:endParaRPr lang="pl-PL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00034" y="1142984"/>
            <a:ext cx="83000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trzeciej zasady dynamiki wnosimy, że oddziaływanie ciężarka na sprężynę wywołuje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Siłę reakcji sprężyny zwaną siłą sprężystości.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wykonanego doświadczenia wynika, że siła sprężystości jest proporcjonalna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wydłużenia sprężyny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 = k x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Gdzie k to współczynnik sprężystości.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Wykorzystując dane zawarte w tabeli możemy obliczyć współczynnik sprężystości,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Sprężyny użytej w doświadczeniu: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143380"/>
            <a:ext cx="571504" cy="556058"/>
          </a:xfrm>
          <a:prstGeom prst="rect">
            <a:avLst/>
          </a:prstGeom>
          <a:noFill/>
        </p:spPr>
      </p:pic>
      <p:sp>
        <p:nvSpPr>
          <p:cNvPr id="19" name="pole tekstowe 18"/>
          <p:cNvSpPr txBox="1"/>
          <p:nvPr/>
        </p:nvSpPr>
        <p:spPr>
          <a:xfrm>
            <a:off x="785786" y="5429264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Niezbędne dane odczytujemy z wykresu.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5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4895850"/>
          </a:xfrm>
        </p:spPr>
        <p:txBody>
          <a:bodyPr anchor="t"/>
          <a:lstStyle/>
          <a:p>
            <a:pPr algn="l"/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Wyznaczanie współczynnika </a:t>
            </a:r>
            <a:b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sprężystości sprężyny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Mirosław </a:t>
            </a:r>
            <a:r>
              <a:rPr lang="pl-PL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Galikowski</a:t>
            </a: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Agnieszka </a:t>
            </a:r>
            <a:r>
              <a:rPr lang="pl-PL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Potiopa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pl-PL" sz="32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45D4D-C63D-45BA-8ADA-11D36DAAE66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 zasada dynamiki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Wszystkie oddziaływania we Wszechświecie są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Wzajemne. Jeżeli ciało A działa na ciało B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siłą     ,to ciało B oddziałuje na ciało A siłą    .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Siły te maja ten sam kierunek, tę samą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wartość, ale przeciwne zwroty.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143248"/>
            <a:ext cx="357190" cy="35719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3143248"/>
            <a:ext cx="357190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Ciężarek na sprężynie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28" name="Grupa 27"/>
          <p:cNvGrpSpPr/>
          <p:nvPr/>
        </p:nvGrpSpPr>
        <p:grpSpPr>
          <a:xfrm>
            <a:off x="3428992" y="2500306"/>
            <a:ext cx="673100" cy="1116013"/>
            <a:chOff x="2900363" y="692150"/>
            <a:chExt cx="673100" cy="1116013"/>
          </a:xfrm>
        </p:grpSpPr>
        <p:grpSp>
          <p:nvGrpSpPr>
            <p:cNvPr id="29" name="Group 5"/>
            <p:cNvGrpSpPr>
              <a:grpSpLocks/>
            </p:cNvGrpSpPr>
            <p:nvPr/>
          </p:nvGrpSpPr>
          <p:grpSpPr bwMode="auto">
            <a:xfrm>
              <a:off x="3135313" y="808035"/>
              <a:ext cx="271462" cy="895548"/>
              <a:chOff x="4984" y="11967"/>
              <a:chExt cx="339" cy="1120"/>
            </a:xfrm>
          </p:grpSpPr>
          <p:grpSp>
            <p:nvGrpSpPr>
              <p:cNvPr id="32" name="Group 6"/>
              <p:cNvGrpSpPr>
                <a:grpSpLocks/>
              </p:cNvGrpSpPr>
              <p:nvPr/>
            </p:nvGrpSpPr>
            <p:grpSpPr bwMode="auto">
              <a:xfrm>
                <a:off x="4985" y="11967"/>
                <a:ext cx="337" cy="359"/>
                <a:chOff x="4985" y="11967"/>
                <a:chExt cx="337" cy="359"/>
              </a:xfrm>
            </p:grpSpPr>
            <p:sp>
              <p:nvSpPr>
                <p:cNvPr id="43" name="Line 7"/>
                <p:cNvSpPr>
                  <a:spLocks noChangeShapeType="1"/>
                </p:cNvSpPr>
                <p:nvPr/>
              </p:nvSpPr>
              <p:spPr bwMode="auto">
                <a:xfrm>
                  <a:off x="4985" y="11967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985" y="12057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5" name="Line 9"/>
                <p:cNvSpPr>
                  <a:spLocks noChangeShapeType="1"/>
                </p:cNvSpPr>
                <p:nvPr/>
              </p:nvSpPr>
              <p:spPr bwMode="auto">
                <a:xfrm>
                  <a:off x="4985" y="12147"/>
                  <a:ext cx="337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4985" y="12236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33" name="Group 11"/>
              <p:cNvGrpSpPr>
                <a:grpSpLocks/>
              </p:cNvGrpSpPr>
              <p:nvPr/>
            </p:nvGrpSpPr>
            <p:grpSpPr bwMode="auto">
              <a:xfrm>
                <a:off x="4985" y="12370"/>
                <a:ext cx="338" cy="359"/>
                <a:chOff x="4985" y="11967"/>
                <a:chExt cx="337" cy="359"/>
              </a:xfrm>
            </p:grpSpPr>
            <p:sp>
              <p:nvSpPr>
                <p:cNvPr id="39" name="Line 12"/>
                <p:cNvSpPr>
                  <a:spLocks noChangeShapeType="1"/>
                </p:cNvSpPr>
                <p:nvPr/>
              </p:nvSpPr>
              <p:spPr bwMode="auto">
                <a:xfrm>
                  <a:off x="4985" y="11967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985" y="12057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1" name="Line 14"/>
                <p:cNvSpPr>
                  <a:spLocks noChangeShapeType="1"/>
                </p:cNvSpPr>
                <p:nvPr/>
              </p:nvSpPr>
              <p:spPr bwMode="auto">
                <a:xfrm>
                  <a:off x="4985" y="12147"/>
                  <a:ext cx="337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42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985" y="12236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34" name="Group 16"/>
              <p:cNvGrpSpPr>
                <a:grpSpLocks/>
              </p:cNvGrpSpPr>
              <p:nvPr/>
            </p:nvGrpSpPr>
            <p:grpSpPr bwMode="auto">
              <a:xfrm>
                <a:off x="4984" y="12728"/>
                <a:ext cx="338" cy="359"/>
                <a:chOff x="4985" y="11967"/>
                <a:chExt cx="337" cy="359"/>
              </a:xfrm>
            </p:grpSpPr>
            <p:sp>
              <p:nvSpPr>
                <p:cNvPr id="35" name="Line 17"/>
                <p:cNvSpPr>
                  <a:spLocks noChangeShapeType="1"/>
                </p:cNvSpPr>
                <p:nvPr/>
              </p:nvSpPr>
              <p:spPr bwMode="auto">
                <a:xfrm>
                  <a:off x="4985" y="11967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985" y="12057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7" name="Line 19"/>
                <p:cNvSpPr>
                  <a:spLocks noChangeShapeType="1"/>
                </p:cNvSpPr>
                <p:nvPr/>
              </p:nvSpPr>
              <p:spPr bwMode="auto">
                <a:xfrm>
                  <a:off x="4985" y="12147"/>
                  <a:ext cx="337" cy="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985" y="12236"/>
                  <a:ext cx="337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3089275" y="1665288"/>
              <a:ext cx="196850" cy="142875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2900363" y="692150"/>
              <a:ext cx="673100" cy="1079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70" name="pole tekstowe 69"/>
          <p:cNvSpPr txBox="1"/>
          <p:nvPr/>
        </p:nvSpPr>
        <p:spPr>
          <a:xfrm>
            <a:off x="428596" y="1071546"/>
            <a:ext cx="8340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Sprężyna nie obciążona wisi swobodnie. Jeżeli na jej końcu powiesimy ciężarek</a:t>
            </a:r>
          </a:p>
          <a:p>
            <a:r>
              <a:rPr lang="pl-PL" dirty="0" smtClean="0"/>
              <a:t>Zaobserwujemy wydłużenie sprężyny.</a:t>
            </a:r>
          </a:p>
          <a:p>
            <a:r>
              <a:rPr lang="pl-PL" dirty="0" smtClean="0"/>
              <a:t>Jeżeli zdejmiemy ciężarek, sprężyna wróci do poprzedniego położenia. </a:t>
            </a:r>
            <a:endParaRPr lang="pl-PL" dirty="0"/>
          </a:p>
        </p:txBody>
      </p:sp>
      <p:cxnSp>
        <p:nvCxnSpPr>
          <p:cNvPr id="72" name="Łącznik prosty ze strzałką 71"/>
          <p:cNvCxnSpPr>
            <a:stCxn id="30" idx="2"/>
          </p:cNvCxnSpPr>
          <p:nvPr/>
        </p:nvCxnSpPr>
        <p:spPr>
          <a:xfrm rot="5400000">
            <a:off x="3487726" y="3843338"/>
            <a:ext cx="455623" cy="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Doświadczenie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 doświadczeniu będziemy Badać jak zależy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wydłużenie sprężyny od przyłożonej do jej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końca siły. Siła w naszym doświadczeniu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będzie siłą ciężkości działająca na zawieszony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na sprężynie ciężarek.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>
              <a:defRPr/>
            </a:pP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Układ doświadczalny</a:t>
            </a:r>
            <a:endParaRPr lang="pl-PL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Zestaw doświadczalny: sprężyna lub guma </a:t>
            </a: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pasmanteryjna, ciężarki z zestawu do mechaniki, statyw </a:t>
            </a: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 zestawu do mechaniki, liniał.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Tebela</a:t>
            </a:r>
            <a:endParaRPr lang="pl-PL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571605" y="1428738"/>
          <a:ext cx="6143666" cy="3071832"/>
        </p:xfrm>
        <a:graphic>
          <a:graphicData uri="http://schemas.openxmlformats.org/drawingml/2006/table">
            <a:tbl>
              <a:tblPr/>
              <a:tblGrid>
                <a:gridCol w="1055209"/>
                <a:gridCol w="2649750"/>
                <a:gridCol w="2438707"/>
              </a:tblGrid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L.p.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F,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x.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Hipoteza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328867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Wydłużenie sprężyny będzie proporcjonalne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do przyłożonej siły.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Wykres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2500298" y="4286256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rot="16200000" flipV="1">
            <a:off x="1214414" y="3000372"/>
            <a:ext cx="250033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1714480" y="171448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x,m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857884" y="4429132"/>
            <a:ext cx="59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F, N</a:t>
            </a:r>
            <a:endParaRPr lang="pl-PL" dirty="0"/>
          </a:p>
        </p:txBody>
      </p:sp>
      <p:cxnSp>
        <p:nvCxnSpPr>
          <p:cNvPr id="14" name="Łącznik prosty 13"/>
          <p:cNvCxnSpPr/>
          <p:nvPr/>
        </p:nvCxnSpPr>
        <p:spPr>
          <a:xfrm flipV="1">
            <a:off x="2500298" y="2714620"/>
            <a:ext cx="3000396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398</Words>
  <Application>Microsoft Office PowerPoint</Application>
  <PresentationFormat>Pokaz na ekranie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Treści multimedialne - kodowanie, przetwarzanie, prezentacja  Odtwarzanie treści multimedialnych</vt:lpstr>
      <vt:lpstr>Wyznaczanie współczynnika  sprężystości sprężyny      Mirosław Galikowski Agnieszka Potiopa </vt:lpstr>
      <vt:lpstr>III zasada dynamiki</vt:lpstr>
      <vt:lpstr>Ciężarek na sprężynie</vt:lpstr>
      <vt:lpstr>Doświadczenie</vt:lpstr>
      <vt:lpstr>Układ doświadczalny</vt:lpstr>
      <vt:lpstr>Tebela</vt:lpstr>
      <vt:lpstr>Hipoteza</vt:lpstr>
      <vt:lpstr>Wykres</vt:lpstr>
      <vt:lpstr>Wniosek</vt:lpstr>
      <vt:lpstr>Slajd 11</vt:lpstr>
      <vt:lpstr>Slajd 12</vt:lpstr>
    </vt:vector>
  </TitlesOfParts>
  <Company>WWSI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</dc:creator>
  <cp:lastModifiedBy>user</cp:lastModifiedBy>
  <cp:revision>18</cp:revision>
  <dcterms:created xsi:type="dcterms:W3CDTF">2009-06-29T13:15:16Z</dcterms:created>
  <dcterms:modified xsi:type="dcterms:W3CDTF">2014-10-08T22:02:05Z</dcterms:modified>
</cp:coreProperties>
</file>