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353" r:id="rId4"/>
    <p:sldId id="360" r:id="rId5"/>
    <p:sldId id="359" r:id="rId6"/>
    <p:sldId id="347" r:id="rId7"/>
    <p:sldId id="361" r:id="rId8"/>
    <p:sldId id="355" r:id="rId9"/>
    <p:sldId id="357" r:id="rId10"/>
    <p:sldId id="356" r:id="rId11"/>
    <p:sldId id="358" r:id="rId12"/>
    <p:sldId id="352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9043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18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8E487C-D291-4063-A346-16FDE73F399C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BB8E08-018B-4643-91AB-E7F6E78E6E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9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Prace nad systemem telewizji kolorowej, rozpoczęły się w połowie lat 50. XX wieku w Stanach Zjednoczonych.</a:t>
            </a:r>
          </a:p>
          <a:p>
            <a:r>
              <a:rPr lang="pl-PL" smtClean="0"/>
              <a:t>Nowy system musiał spełniać następujące założenia: </a:t>
            </a:r>
          </a:p>
          <a:p>
            <a:pPr>
              <a:buFontTx/>
              <a:buChar char="•"/>
            </a:pPr>
            <a:r>
              <a:rPr lang="pl-PL" smtClean="0"/>
              <a:t> nie mógł znacząco komplikować budowy odbiorników telewizji kolorowej, co mogło by wpływać na koszt produkcji odbiornika telewizyjnego i zmniejszyć jego dostępność dla widza ze względu na cenę;</a:t>
            </a:r>
          </a:p>
          <a:p>
            <a:pPr>
              <a:buFontTx/>
              <a:buChar char="•"/>
            </a:pPr>
            <a:r>
              <a:rPr lang="pl-PL" smtClean="0"/>
              <a:t> należało przyjąć zasadę odpowiedniości, czyli możliwości odbioru programu telewizji nadawanego w kolorze na odbiornikach czarnobiałych i odwrotnie;</a:t>
            </a:r>
          </a:p>
          <a:p>
            <a:pPr>
              <a:buFontTx/>
              <a:buChar char="•"/>
            </a:pPr>
            <a:r>
              <a:rPr lang="pl-PL" smtClean="0"/>
              <a:t> powinno być możliwe wykorzystywanie dotychczasowych kanałów częstotliwości do przesyłania sygnałów telewizji kolorowej, nie powodując zakłóceń w kanałach sąsiednich;</a:t>
            </a:r>
          </a:p>
          <a:p>
            <a:pPr>
              <a:buFontTx/>
              <a:buChar char="•"/>
            </a:pPr>
            <a:r>
              <a:rPr lang="pl-PL" smtClean="0"/>
              <a:t> jakość przesyłanego sygnału powinna być wysoka i zaspakajać wymagania widza.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D134F6-6535-40A9-8E82-A1DCD278F08F}" type="slidenum">
              <a:rPr lang="pl-PL" smtClean="0"/>
              <a:pPr/>
              <a:t>11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33B3-7840-46E8-AEA6-8D2CCC6D2383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A8DF-D66E-491C-824D-C8F6E1F08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CDF-E868-4009-82AE-8D46C166FF59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C68C-4BD0-4F5F-B6AA-F9EC6E32E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EBE8-587D-4385-B003-EF6648194792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4ED7-FE33-4797-A8E1-A49BAB363A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B551-B64E-4260-A79C-2BF091DF9BC0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1010-D4D1-4B9B-9EC5-9116D5FAF8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96EE-E890-45A7-8066-1356E6484713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8BBF-14C7-40BF-9BCF-DD59906BB4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03A8-CC6D-4D4E-8991-EBFB59F59CA1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902A-85CD-414C-BBDD-502D114C91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760B-6BF8-4F11-AF88-A929CF05EBCB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E2E5-9ABC-4278-B85E-EE5A77907B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F429-C3C4-4927-A2C5-8707ADD59DFE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4296-A3C4-4755-9C4A-5E4C9136D9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8D8D-7801-4B1B-936D-FF9611592429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001F-92CD-4861-A078-69B88F7B67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EEEA-A0A2-4877-80F6-B924E5B33481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6421-FFCA-40BB-80A0-8F696C7855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1DF1-1E96-4588-B588-EDCD01BA7F1A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253F-BB7F-4BAB-98DB-760CB6A7B0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F49C8-716A-4AA5-9C6C-4856A29E15EA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CCAFF0-C6BD-4DE4-9141-55B1710E6E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sz="3600" b="1" smtClean="0"/>
              <a:t>Treści multimedialne - kodowanie, przetwarzanie, prezentacja</a:t>
            </a:r>
            <a:r>
              <a:rPr lang="pl-PL" sz="3600" smtClean="0"/>
              <a:t/>
            </a:r>
            <a:br>
              <a:rPr lang="pl-PL" sz="3600" smtClean="0"/>
            </a:br>
            <a:r>
              <a:rPr lang="pl-PL" sz="1600" smtClean="0"/>
              <a:t/>
            </a:r>
            <a:br>
              <a:rPr lang="pl-PL" sz="1600" smtClean="0"/>
            </a:br>
            <a:r>
              <a:rPr 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205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C3571-B4BF-4140-95DF-FFA08539A0E4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2054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Niepewności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000100" y="128586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Gdzie </a:t>
            </a:r>
          </a:p>
          <a:p>
            <a:endParaRPr lang="pl-PL" dirty="0" smtClean="0"/>
          </a:p>
          <a:p>
            <a:r>
              <a:rPr lang="pl-PL" dirty="0" smtClean="0"/>
              <a:t>                 i</a:t>
            </a:r>
          </a:p>
          <a:p>
            <a:r>
              <a:rPr lang="pl-PL" dirty="0" smtClean="0"/>
              <a:t>to niepewności pomiaru długości, a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to niepewność wyznaczenia współczynnika tarcia, którą obliczamy ze wzoru:</a:t>
            </a:r>
            <a:endParaRPr lang="pl-PL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857364"/>
            <a:ext cx="285752" cy="35719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857364"/>
            <a:ext cx="285752" cy="336179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71744"/>
            <a:ext cx="285752" cy="336179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929065"/>
            <a:ext cx="1785950" cy="43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zawartości 9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471487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Wniosek z doświadczenia powinien nawiązywać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postawionej na początku doświadczenia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hipotezy i być odwołaniem do uzyskanego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wyniku.</a:t>
            </a:r>
          </a:p>
          <a:p>
            <a:pPr algn="just">
              <a:buFont typeface="Arial" charset="0"/>
              <a:buNone/>
              <a:defRPr/>
            </a:pPr>
            <a:endParaRPr lang="pl-PL" sz="2400" dirty="0" smtClean="0">
              <a:latin typeface="Bookman Old Style" pitchFamily="18" charset="0"/>
              <a:cs typeface="Arial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 smtClean="0">
                <a:solidFill>
                  <a:schemeClr val="bg1"/>
                </a:solidFill>
                <a:cs typeface="Arial" pitchFamily="34" charset="0"/>
              </a:rPr>
              <a:t>informatyka</a:t>
            </a:r>
            <a:r>
              <a:rPr lang="pl-PL" sz="2800" dirty="0" smtClean="0">
                <a:solidFill>
                  <a:schemeClr val="bg1"/>
                </a:solidFill>
              </a:rPr>
              <a:t> +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Wniosek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5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4895850"/>
          </a:xfrm>
        </p:spPr>
        <p:txBody>
          <a:bodyPr anchor="t"/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Wyznaczanie współczynnika </a:t>
            </a:r>
            <a:b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tarcia dla </a:t>
            </a: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różnych powierzchni</a:t>
            </a: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Mirosław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Galikowski</a:t>
            </a: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Agnieszka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Potiopa</a:t>
            </a: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32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076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45D4D-C63D-45BA-8ADA-11D36DAAE664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Druga zasada dynamiki</a:t>
            </a:r>
          </a:p>
        </p:txBody>
      </p:sp>
      <p:sp>
        <p:nvSpPr>
          <p:cNvPr id="4099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2328867"/>
          </a:xfrm>
        </p:spPr>
        <p:txBody>
          <a:bodyPr/>
          <a:lstStyle/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dirty="0" smtClean="0">
                <a:latin typeface="Bookman Old Style" pitchFamily="18" charset="0"/>
              </a:rPr>
              <a:t>Przyspieszenie za jakim porusza się ciało jest </a:t>
            </a:r>
          </a:p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dirty="0" smtClean="0">
                <a:latin typeface="Bookman Old Style" pitchFamily="18" charset="0"/>
              </a:rPr>
              <a:t>wprost proporcjonalne do działającej siły i </a:t>
            </a:r>
          </a:p>
          <a:p>
            <a:pPr marL="514350" indent="-514350" algn="just">
              <a:spcBef>
                <a:spcPts val="1800"/>
              </a:spcBef>
              <a:buNone/>
            </a:pPr>
            <a:r>
              <a:rPr lang="pl-PL" sz="2800" dirty="0" smtClean="0">
                <a:latin typeface="Bookman Old Style" pitchFamily="18" charset="0"/>
              </a:rPr>
              <a:t>odwrotnie proporcjonalne do masy ciała.</a:t>
            </a:r>
          </a:p>
        </p:txBody>
      </p:sp>
      <p:sp>
        <p:nvSpPr>
          <p:cNvPr id="3076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14243-3BB3-44CD-9E54-9EA16B06D0C4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00504"/>
            <a:ext cx="1190633" cy="75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Siła tarcia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14243-3BB3-44CD-9E54-9EA16B06D0C4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428860" y="1571612"/>
            <a:ext cx="3848100" cy="1647825"/>
            <a:chOff x="2310" y="1680"/>
            <a:chExt cx="6060" cy="2595"/>
          </a:xfrm>
        </p:grpSpPr>
        <p:sp>
          <p:nvSpPr>
            <p:cNvPr id="1027" name="Rectangle 3" descr="25%"/>
            <p:cNvSpPr>
              <a:spLocks noChangeArrowheads="1"/>
            </p:cNvSpPr>
            <p:nvPr/>
          </p:nvSpPr>
          <p:spPr bwMode="auto">
            <a:xfrm>
              <a:off x="3660" y="2655"/>
              <a:ext cx="2745" cy="585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28" name="AutoShape 4" descr="25%"/>
            <p:cNvCxnSpPr>
              <a:cxnSpLocks noChangeShapeType="1"/>
            </p:cNvCxnSpPr>
            <p:nvPr/>
          </p:nvCxnSpPr>
          <p:spPr bwMode="auto">
            <a:xfrm>
              <a:off x="2310" y="3270"/>
              <a:ext cx="60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 descr="25%"/>
            <p:cNvCxnSpPr>
              <a:cxnSpLocks noChangeShapeType="1"/>
            </p:cNvCxnSpPr>
            <p:nvPr/>
          </p:nvCxnSpPr>
          <p:spPr bwMode="auto">
            <a:xfrm>
              <a:off x="6405" y="2955"/>
              <a:ext cx="16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 descr="25%"/>
            <p:cNvCxnSpPr>
              <a:cxnSpLocks noChangeShapeType="1"/>
            </p:cNvCxnSpPr>
            <p:nvPr/>
          </p:nvCxnSpPr>
          <p:spPr bwMode="auto">
            <a:xfrm flipH="1">
              <a:off x="2805" y="3180"/>
              <a:ext cx="8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 descr="25%"/>
            <p:cNvCxnSpPr>
              <a:cxnSpLocks noChangeShapeType="1"/>
            </p:cNvCxnSpPr>
            <p:nvPr/>
          </p:nvCxnSpPr>
          <p:spPr bwMode="auto">
            <a:xfrm>
              <a:off x="5025" y="3000"/>
              <a:ext cx="15" cy="1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 descr="25%"/>
            <p:cNvCxnSpPr>
              <a:cxnSpLocks noChangeShapeType="1"/>
            </p:cNvCxnSpPr>
            <p:nvPr/>
          </p:nvCxnSpPr>
          <p:spPr bwMode="auto">
            <a:xfrm>
              <a:off x="5010" y="1680"/>
              <a:ext cx="15" cy="1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oval" w="med" len="med"/>
            </a:ln>
          </p:spPr>
        </p:cxnSp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071678"/>
            <a:ext cx="142876" cy="314327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786058"/>
            <a:ext cx="214314" cy="395657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643050"/>
            <a:ext cx="168853" cy="28575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214314" cy="36268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643314"/>
            <a:ext cx="1032604" cy="428628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429132"/>
            <a:ext cx="168853" cy="285752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857760"/>
            <a:ext cx="214314" cy="395657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357825"/>
            <a:ext cx="142876" cy="314327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86453"/>
            <a:ext cx="214314" cy="362685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1428728" y="4357694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siła reakcji podłoża (sprężystości podłoża)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428728" y="485776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siła grawitacji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428728" y="57864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siła tarcia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1428728" y="5357826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siła wprawiająca ciało w ruch</a:t>
            </a:r>
            <a:endParaRPr lang="pl-PL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215082"/>
            <a:ext cx="142876" cy="357190"/>
          </a:xfrm>
          <a:prstGeom prst="rect">
            <a:avLst/>
          </a:prstGeom>
          <a:noFill/>
        </p:spPr>
      </p:pic>
      <p:sp>
        <p:nvSpPr>
          <p:cNvPr id="40" name="pole tekstowe 39"/>
          <p:cNvSpPr txBox="1"/>
          <p:nvPr/>
        </p:nvSpPr>
        <p:spPr>
          <a:xfrm>
            <a:off x="1428728" y="621508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współczynnik tarcia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Hipoteza</a:t>
            </a:r>
          </a:p>
        </p:txBody>
      </p:sp>
      <p:sp>
        <p:nvSpPr>
          <p:cNvPr id="4099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2328867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None/>
            </a:pPr>
            <a:r>
              <a:rPr lang="pl-PL" sz="2800" dirty="0" smtClean="0">
                <a:latin typeface="Bookman Old Style" pitchFamily="18" charset="0"/>
              </a:rPr>
              <a:t>Współczynnik tarcia zależy od rodzaju 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pl-PL" sz="2800" dirty="0" smtClean="0">
                <a:latin typeface="Bookman Old Style" pitchFamily="18" charset="0"/>
              </a:rPr>
              <a:t>stykających się powierzchni.</a:t>
            </a:r>
          </a:p>
        </p:txBody>
      </p:sp>
      <p:sp>
        <p:nvSpPr>
          <p:cNvPr id="3076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sp>
        <p:nvSpPr>
          <p:cNvPr id="307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14243-3BB3-44CD-9E54-9EA16B06D0C4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 smtClean="0">
                <a:solidFill>
                  <a:schemeClr val="bg1"/>
                </a:solidFill>
                <a:cs typeface="Arial" pitchFamily="34" charset="0"/>
              </a:rPr>
              <a:t>informatyka</a:t>
            </a:r>
            <a:r>
              <a:rPr lang="pl-PL" sz="2800" dirty="0" smtClean="0">
                <a:solidFill>
                  <a:schemeClr val="bg1"/>
                </a:solidFill>
              </a:rPr>
              <a:t> +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Układ doświadczalny</a:t>
            </a:r>
            <a:endPara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1643042" y="2285992"/>
            <a:ext cx="5715040" cy="1357322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rot="782004">
            <a:off x="2075818" y="2317434"/>
            <a:ext cx="92869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3357562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643438" y="3214686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786314" y="3500438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285852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571868" y="3714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286124"/>
            <a:ext cx="214314" cy="476253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500034" y="1142984"/>
            <a:ext cx="6120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Zestaw doświadczalny: deska, kilka książek, klocek drewniany,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kilka arkuszy papieru ściernego, liniał.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2800" dirty="0" smtClean="0">
                <a:solidFill>
                  <a:schemeClr val="bg1"/>
                </a:solidFill>
                <a:cs typeface="Arial" pitchFamily="34" charset="0"/>
              </a:rPr>
              <a:t>informatyka</a:t>
            </a:r>
            <a:r>
              <a:rPr lang="pl-PL" sz="2800" dirty="0" smtClean="0">
                <a:solidFill>
                  <a:schemeClr val="bg1"/>
                </a:solidFill>
              </a:rPr>
              <a:t> +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 jaki sposób będziemy wyznaczać współczynnik tarcia?</a:t>
            </a:r>
            <a:endParaRPr lang="pl-PL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357290" y="20002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428992" y="3000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500306"/>
            <a:ext cx="214314" cy="476253"/>
          </a:xfrm>
          <a:prstGeom prst="rect">
            <a:avLst/>
          </a:prstGeom>
          <a:noFill/>
        </p:spPr>
      </p:pic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643042" y="928670"/>
            <a:ext cx="4467225" cy="1924050"/>
            <a:chOff x="2715" y="7890"/>
            <a:chExt cx="7035" cy="3030"/>
          </a:xfrm>
        </p:grpSpPr>
        <p:sp>
          <p:nvSpPr>
            <p:cNvPr id="32771" name="AutoShape 3"/>
            <p:cNvSpPr>
              <a:spLocks noChangeArrowheads="1"/>
            </p:cNvSpPr>
            <p:nvPr/>
          </p:nvSpPr>
          <p:spPr bwMode="auto">
            <a:xfrm>
              <a:off x="2715" y="8535"/>
              <a:ext cx="7035" cy="2385"/>
            </a:xfrm>
            <a:prstGeom prst="rtTriangl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 rot="1122304">
              <a:off x="3735" y="8820"/>
              <a:ext cx="1155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2773" name="AutoShape 5"/>
            <p:cNvCxnSpPr>
              <a:cxnSpLocks noChangeShapeType="1"/>
            </p:cNvCxnSpPr>
            <p:nvPr/>
          </p:nvCxnSpPr>
          <p:spPr bwMode="auto">
            <a:xfrm>
              <a:off x="4290" y="8925"/>
              <a:ext cx="0" cy="1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74" name="AutoShape 6"/>
            <p:cNvCxnSpPr>
              <a:cxnSpLocks noChangeShapeType="1"/>
            </p:cNvCxnSpPr>
            <p:nvPr/>
          </p:nvCxnSpPr>
          <p:spPr bwMode="auto">
            <a:xfrm flipV="1">
              <a:off x="4290" y="7890"/>
              <a:ext cx="435" cy="10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 flipH="1">
              <a:off x="4710" y="7890"/>
              <a:ext cx="15" cy="1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6" name="AutoShape 8"/>
            <p:cNvCxnSpPr>
              <a:cxnSpLocks noChangeShapeType="1"/>
            </p:cNvCxnSpPr>
            <p:nvPr/>
          </p:nvCxnSpPr>
          <p:spPr bwMode="auto">
            <a:xfrm flipV="1">
              <a:off x="4320" y="8610"/>
              <a:ext cx="525" cy="1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>
              <a:off x="4290" y="8895"/>
              <a:ext cx="420" cy="1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778" name="AutoShape 10"/>
            <p:cNvCxnSpPr>
              <a:cxnSpLocks noChangeShapeType="1"/>
            </p:cNvCxnSpPr>
            <p:nvPr/>
          </p:nvCxnSpPr>
          <p:spPr bwMode="auto">
            <a:xfrm flipH="1" flipV="1">
              <a:off x="3330" y="8655"/>
              <a:ext cx="405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142984"/>
            <a:ext cx="168854" cy="285752"/>
          </a:xfrm>
          <a:prstGeom prst="rect">
            <a:avLst/>
          </a:prstGeom>
          <a:noFill/>
        </p:spPr>
      </p:pic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928670"/>
            <a:ext cx="214314" cy="362685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928802"/>
            <a:ext cx="214314" cy="395657"/>
          </a:xfrm>
          <a:prstGeom prst="rect">
            <a:avLst/>
          </a:prstGeom>
          <a:noFill/>
        </p:spPr>
      </p:pic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285860"/>
            <a:ext cx="142876" cy="314327"/>
          </a:xfrm>
          <a:prstGeom prst="rect">
            <a:avLst/>
          </a:prstGeom>
          <a:noFill/>
        </p:spPr>
      </p:pic>
      <p:sp>
        <p:nvSpPr>
          <p:cNvPr id="27" name="pole tekstowe 26"/>
          <p:cNvSpPr txBox="1"/>
          <p:nvPr/>
        </p:nvSpPr>
        <p:spPr>
          <a:xfrm>
            <a:off x="857224" y="3643314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warunku: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wyznaczamy współczynnik tarcia statycznego.  </a:t>
            </a: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000504"/>
            <a:ext cx="638175" cy="20955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357694"/>
            <a:ext cx="1228725" cy="190500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286388"/>
            <a:ext cx="495300" cy="1905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zawartości 9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4714875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Budujemy równię pochyłą o takim kącie nachylenia, aby klocek </a:t>
            </a:r>
          </a:p>
          <a:p>
            <a:pPr>
              <a:buNone/>
            </a:pPr>
            <a:r>
              <a:rPr lang="pl-PL" sz="2400" dirty="0" smtClean="0"/>
              <a:t>umieszczony na powierzchni równi, zaczął się zsuwać ruchem </a:t>
            </a:r>
          </a:p>
          <a:p>
            <a:pPr>
              <a:buNone/>
            </a:pPr>
            <a:r>
              <a:rPr lang="pl-PL" sz="2400" dirty="0" smtClean="0"/>
              <a:t>jednostajnym.</a:t>
            </a:r>
          </a:p>
          <a:p>
            <a:pPr>
              <a:buNone/>
            </a:pPr>
            <a:r>
              <a:rPr lang="pl-PL" sz="2400" dirty="0" smtClean="0"/>
              <a:t>Doświadczanie powtarzamy dla różnych powierzchni. </a:t>
            </a:r>
          </a:p>
          <a:p>
            <a:pPr>
              <a:buNone/>
            </a:pPr>
            <a:r>
              <a:rPr lang="pl-PL" sz="2400" dirty="0" smtClean="0"/>
              <a:t>Np. papier ścierny, guma, szkło, papier, powierzchnia ławki itd.  </a:t>
            </a:r>
          </a:p>
        </p:txBody>
      </p:sp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Wykonanie doświadczenia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02C62-5B2A-4AE4-B093-5C13C6BE0ABD}" type="slidenum">
              <a:rPr lang="pl-PL" sz="2400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z="2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ytuł 5"/>
          <p:cNvSpPr txBox="1">
            <a:spLocks/>
          </p:cNvSpPr>
          <p:nvPr/>
        </p:nvSpPr>
        <p:spPr bwMode="auto">
          <a:xfrm>
            <a:off x="179388" y="130175"/>
            <a:ext cx="87852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Tabela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85850" y="1571612"/>
          <a:ext cx="6286546" cy="2928959"/>
        </p:xfrm>
        <a:graphic>
          <a:graphicData uri="http://schemas.openxmlformats.org/drawingml/2006/table">
            <a:tbl>
              <a:tblPr/>
              <a:tblGrid>
                <a:gridCol w="460640"/>
                <a:gridCol w="1634420"/>
                <a:gridCol w="1047530"/>
                <a:gridCol w="1047530"/>
                <a:gridCol w="1048213"/>
                <a:gridCol w="1048213"/>
              </a:tblGrid>
              <a:tr h="708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l.p</a:t>
                      </a:r>
                      <a:r>
                        <a:rPr lang="pl-PL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Rodzaj </a:t>
                      </a:r>
                      <a:r>
                        <a:rPr lang="pl-PL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stykających się powierzchni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pl-PL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pl-PL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785926"/>
            <a:ext cx="752475" cy="31432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857364"/>
            <a:ext cx="247650" cy="19050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428596" y="1071546"/>
            <a:ext cx="472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Wynik pomiarów i obliczeń zapisujemy w tabeli: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909</Words>
  <Application>Microsoft Office PowerPoint</Application>
  <PresentationFormat>Pokaz na ekranie (4:3)</PresentationFormat>
  <Paragraphs>123</Paragraphs>
  <Slides>12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Treści multimedialne - kodowanie, przetwarzanie, prezentacja  Odtwarzanie treści multimedialnych</vt:lpstr>
      <vt:lpstr>Wyznaczanie współczynnika  tarcia dla różnych powierzchni.      Mirosław Galikowski Agnieszka Potiopa </vt:lpstr>
      <vt:lpstr>Druga zasada dynamiki</vt:lpstr>
      <vt:lpstr>Siła tarcia</vt:lpstr>
      <vt:lpstr>Hipoteza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WWSI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user</cp:lastModifiedBy>
  <cp:revision>14</cp:revision>
  <dcterms:created xsi:type="dcterms:W3CDTF">2009-06-29T13:15:16Z</dcterms:created>
  <dcterms:modified xsi:type="dcterms:W3CDTF">2014-06-09T05:38:45Z</dcterms:modified>
</cp:coreProperties>
</file>