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60" r:id="rId3"/>
    <p:sldId id="359" r:id="rId4"/>
    <p:sldId id="360" r:id="rId5"/>
    <p:sldId id="361" r:id="rId6"/>
    <p:sldId id="354" r:id="rId7"/>
    <p:sldId id="355" r:id="rId8"/>
    <p:sldId id="356" r:id="rId9"/>
    <p:sldId id="357" r:id="rId10"/>
    <p:sldId id="358" r:id="rId11"/>
    <p:sldId id="352" r:id="rId1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69043" autoAdjust="0"/>
  </p:normalViewPr>
  <p:slideViewPr>
    <p:cSldViewPr>
      <p:cViewPr varScale="1">
        <p:scale>
          <a:sx n="79" d="100"/>
          <a:sy n="79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-184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Nowy%20Arkusz%20programu%20Microsoft%20Office%20Excel%20(1)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lineChart>
        <c:grouping val="standard"/>
        <c:ser>
          <c:idx val="1"/>
          <c:order val="0"/>
          <c:tx>
            <c:strRef>
              <c:f>Arkusz2!$B$1</c:f>
              <c:strCache>
                <c:ptCount val="1"/>
                <c:pt idx="0">
                  <c:v>y,m</c:v>
                </c:pt>
              </c:strCache>
            </c:strRef>
          </c:tx>
          <c:marker>
            <c:symbol val="none"/>
          </c:marker>
          <c:cat>
            <c:numRef>
              <c:f>Arkusz2!$A$2:$A$10</c:f>
              <c:numCache>
                <c:formatCode>General</c:formatCode>
                <c:ptCount val="9"/>
                <c:pt idx="0">
                  <c:v>0</c:v>
                </c:pt>
                <c:pt idx="1">
                  <c:v>5.0000000000000031E-2</c:v>
                </c:pt>
                <c:pt idx="2">
                  <c:v>0.1</c:v>
                </c:pt>
                <c:pt idx="3">
                  <c:v>0.15000000000000008</c:v>
                </c:pt>
                <c:pt idx="4">
                  <c:v>0.2</c:v>
                </c:pt>
                <c:pt idx="5">
                  <c:v>0.25</c:v>
                </c:pt>
                <c:pt idx="6">
                  <c:v>0.30000000000000016</c:v>
                </c:pt>
                <c:pt idx="7">
                  <c:v>0.35000000000000014</c:v>
                </c:pt>
                <c:pt idx="8">
                  <c:v>0.4</c:v>
                </c:pt>
              </c:numCache>
            </c:numRef>
          </c:cat>
          <c:val>
            <c:numRef>
              <c:f>Arkusz2!$B$2:$B$10</c:f>
              <c:numCache>
                <c:formatCode>General</c:formatCode>
                <c:ptCount val="9"/>
                <c:pt idx="0">
                  <c:v>0.70000000000000029</c:v>
                </c:pt>
                <c:pt idx="1">
                  <c:v>0.66529223934471782</c:v>
                </c:pt>
                <c:pt idx="2">
                  <c:v>0.56116895737886985</c:v>
                </c:pt>
                <c:pt idx="3">
                  <c:v>0.38763015410245732</c:v>
                </c:pt>
                <c:pt idx="4">
                  <c:v>0.14467582951547939</c:v>
                </c:pt>
                <c:pt idx="5">
                  <c:v>-0.16769401638206333</c:v>
                </c:pt>
                <c:pt idx="6">
                  <c:v>-0.54947938359017112</c:v>
                </c:pt>
                <c:pt idx="7">
                  <c:v>-1.0006802721088435</c:v>
                </c:pt>
                <c:pt idx="8">
                  <c:v>-1.5212966819380818</c:v>
                </c:pt>
              </c:numCache>
            </c:numRef>
          </c:val>
        </c:ser>
        <c:marker val="1"/>
        <c:axId val="32442240"/>
        <c:axId val="32452608"/>
      </c:lineChart>
      <c:catAx>
        <c:axId val="324422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n-GB"/>
                </a:pPr>
                <a:r>
                  <a:rPr lang="pl-PL" dirty="0" smtClean="0"/>
                  <a:t>x</a:t>
                </a:r>
                <a:r>
                  <a:rPr lang="en-US" dirty="0" smtClean="0"/>
                  <a:t>,</a:t>
                </a:r>
                <a:r>
                  <a:rPr lang="pl-PL" dirty="0" smtClean="0"/>
                  <a:t> </a:t>
                </a:r>
                <a:r>
                  <a:rPr lang="en-US" dirty="0" smtClean="0"/>
                  <a:t>m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pl-PL"/>
          </a:p>
        </c:txPr>
        <c:crossAx val="32452608"/>
        <c:crosses val="autoZero"/>
        <c:auto val="1"/>
        <c:lblAlgn val="ctr"/>
        <c:lblOffset val="100"/>
      </c:catAx>
      <c:valAx>
        <c:axId val="32452608"/>
        <c:scaling>
          <c:orientation val="minMax"/>
          <c:max val="2"/>
          <c:min val="-2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GB"/>
                </a:pPr>
                <a:r>
                  <a:rPr lang="pl-PL" dirty="0" smtClean="0"/>
                  <a:t>y</a:t>
                </a:r>
                <a:r>
                  <a:rPr lang="en-US" dirty="0" smtClean="0"/>
                  <a:t>,</a:t>
                </a:r>
                <a:r>
                  <a:rPr lang="pl-PL" dirty="0" smtClean="0"/>
                  <a:t> </a:t>
                </a:r>
                <a:r>
                  <a:rPr lang="en-US" dirty="0" smtClean="0"/>
                  <a:t>m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pl-PL"/>
          </a:p>
        </c:txPr>
        <c:crossAx val="32442240"/>
        <c:crosses val="autoZero"/>
        <c:crossBetween val="midCat"/>
        <c:majorUnit val="0.5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38E487C-D291-4063-A346-16FDE73F399C}" type="datetimeFigureOut">
              <a:rPr lang="pl-PL"/>
              <a:pPr>
                <a:defRPr/>
              </a:pPr>
              <a:t>2014-06-30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71563" y="64293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dirty="0" smtClean="0"/>
              <a:t>Kliknij, aby edytować style wzorca tekstu</a:t>
            </a:r>
          </a:p>
          <a:p>
            <a:pPr lvl="1"/>
            <a:r>
              <a:rPr lang="pl-PL" noProof="0" dirty="0" smtClean="0"/>
              <a:t>Drugi poziom</a:t>
            </a:r>
          </a:p>
          <a:p>
            <a:pPr lvl="2"/>
            <a:r>
              <a:rPr lang="pl-PL" noProof="0" dirty="0" smtClean="0"/>
              <a:t>Trzeci poziom</a:t>
            </a:r>
          </a:p>
          <a:p>
            <a:pPr lvl="3"/>
            <a:r>
              <a:rPr lang="pl-PL" noProof="0" dirty="0" smtClean="0"/>
              <a:t>Czwarty poziom</a:t>
            </a:r>
          </a:p>
          <a:p>
            <a:pPr lvl="4"/>
            <a:r>
              <a:rPr lang="pl-PL" noProof="0" dirty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2BB8E08-018B-4643-91AB-E7F6E78E6EE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333B3-7840-46E8-AEA6-8D2CCC6D2383}" type="datetime1">
              <a:rPr lang="pl-PL"/>
              <a:pPr>
                <a:defRPr/>
              </a:pPr>
              <a:t>2014-06-30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DA8DF-D66E-491C-824D-C8F6E1F0850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00CDF-E868-4009-82AE-8D46C166FF59}" type="datetime1">
              <a:rPr lang="pl-PL"/>
              <a:pPr>
                <a:defRPr/>
              </a:pPr>
              <a:t>2014-06-30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9C68C-4BD0-4F5F-B6AA-F9EC6E32E5F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FEBE8-587D-4385-B003-EF6648194792}" type="datetime1">
              <a:rPr lang="pl-PL"/>
              <a:pPr>
                <a:defRPr/>
              </a:pPr>
              <a:t>2014-06-30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B4ED7-FE33-4797-A8E1-A49BAB363A3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8B551-B64E-4260-A79C-2BF091DF9BC0}" type="datetime1">
              <a:rPr lang="pl-PL"/>
              <a:pPr>
                <a:defRPr/>
              </a:pPr>
              <a:t>2014-06-30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51010-D4D1-4B9B-9EC5-9116D5FAF82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F96EE-E890-45A7-8066-1356E6484713}" type="datetime1">
              <a:rPr lang="pl-PL"/>
              <a:pPr>
                <a:defRPr/>
              </a:pPr>
              <a:t>2014-06-30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48BBF-14C7-40BF-9BCF-DD59906BB49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003A8-CC6D-4D4E-8991-EBFB59F59CA1}" type="datetime1">
              <a:rPr lang="pl-PL"/>
              <a:pPr>
                <a:defRPr/>
              </a:pPr>
              <a:t>2014-06-30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902A-85CD-414C-BBDD-502D114C91D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7760B-6BF8-4F11-AF88-A929CF05EBCB}" type="datetime1">
              <a:rPr lang="pl-PL"/>
              <a:pPr>
                <a:defRPr/>
              </a:pPr>
              <a:t>2014-06-30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EE2E5-9ABC-4278-B85E-EE5A77907BB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AF429-C3C4-4927-A2C5-8707ADD59DFE}" type="datetime1">
              <a:rPr lang="pl-PL"/>
              <a:pPr>
                <a:defRPr/>
              </a:pPr>
              <a:t>2014-06-30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44296-A3C4-4755-9C4A-5E4C9136D9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F8D8D-7801-4B1B-936D-FF9611592429}" type="datetime1">
              <a:rPr lang="pl-PL"/>
              <a:pPr>
                <a:defRPr/>
              </a:pPr>
              <a:t>2014-06-30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9001F-92CD-4861-A078-69B88F7B677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8EEEA-A0A2-4877-80F6-B924E5B33481}" type="datetime1">
              <a:rPr lang="pl-PL"/>
              <a:pPr>
                <a:defRPr/>
              </a:pPr>
              <a:t>2014-06-30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16421-FFCA-40BB-80A0-8F696C78559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41DF1-1E96-4588-B588-EDCD01BA7F1A}" type="datetime1">
              <a:rPr lang="pl-PL"/>
              <a:pPr>
                <a:defRPr/>
              </a:pPr>
              <a:t>2014-06-30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A253F-BB7F-4BAB-98DB-760CB6A7B01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4F49C8-716A-4AA5-9C6C-4856A29E15EA}" type="datetime1">
              <a:rPr lang="pl-PL"/>
              <a:pPr>
                <a:defRPr/>
              </a:pPr>
              <a:t>2014-06-30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l-PL"/>
              <a:t>informatyka +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CCAFF0-C6BD-4DE4-9141-55B1710E6EC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685800" y="1071563"/>
            <a:ext cx="7772400" cy="2528887"/>
          </a:xfrm>
        </p:spPr>
        <p:txBody>
          <a:bodyPr/>
          <a:lstStyle/>
          <a:p>
            <a:pPr eaLnBrk="1" hangingPunct="1"/>
            <a:r>
              <a:rPr lang="pl-PL" sz="3600" b="1" smtClean="0"/>
              <a:t>Treści multimedialne - kodowanie, przetwarzanie, prezentacja</a:t>
            </a:r>
            <a:r>
              <a:rPr lang="pl-PL" sz="3600" smtClean="0"/>
              <a:t/>
            </a:r>
            <a:br>
              <a:rPr lang="pl-PL" sz="3600" smtClean="0"/>
            </a:br>
            <a:r>
              <a:rPr lang="pl-PL" sz="1600" smtClean="0"/>
              <a:t/>
            </a:r>
            <a:br>
              <a:rPr lang="pl-PL" sz="1600" smtClean="0"/>
            </a:br>
            <a:r>
              <a:rPr lang="pl-PL" sz="3600" smtClean="0"/>
              <a:t>Odtwarzanie treści multimedialnych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Andrzej Majkowski</a:t>
            </a:r>
          </a:p>
        </p:txBody>
      </p:sp>
      <p:sp>
        <p:nvSpPr>
          <p:cNvPr id="2052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2C3571-B4BF-4140-95DF-FFA08539A0E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053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pic>
        <p:nvPicPr>
          <p:cNvPr id="2054" name="Obraz 5" descr="OKLADKA_tresci_multimedialne_kodowanie_przetwarzanie_prezentac kopi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Wniosek</a:t>
            </a: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928662" y="1142984"/>
            <a:ext cx="764386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Wniosek z doświadczenia powinien nawiązywać </a:t>
            </a:r>
          </a:p>
          <a:p>
            <a:pPr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do postawionej na początku doświadczenia </a:t>
            </a:r>
          </a:p>
          <a:p>
            <a:pPr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hipotezy i być odwołaniem do uzyskanych </a:t>
            </a:r>
          </a:p>
          <a:p>
            <a:pPr>
              <a:buNone/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wykresów.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5"/>
          <p:cNvSpPr>
            <a:spLocks noGrp="1"/>
          </p:cNvSpPr>
          <p:nvPr>
            <p:ph type="title"/>
          </p:nvPr>
        </p:nvSpPr>
        <p:spPr>
          <a:xfrm>
            <a:off x="179388" y="785793"/>
            <a:ext cx="8785225" cy="4298969"/>
          </a:xfrm>
        </p:spPr>
        <p:txBody>
          <a:bodyPr anchor="t"/>
          <a:lstStyle/>
          <a:p>
            <a:pPr algn="l"/>
            <a:r>
              <a:rPr lang="pl-PL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Badanie rzutu poziomego</a:t>
            </a: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pl-PL" sz="3200" b="1" dirty="0" smtClean="0">
                <a:solidFill>
                  <a:schemeClr val="bg1"/>
                </a:solidFill>
                <a:latin typeface="Bookman Old Style" pitchFamily="18" charset="0"/>
              </a:rPr>
            </a:br>
            <a:endParaRPr lang="pl-PL" sz="3200" b="1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A45D4D-C63D-45BA-8ADA-11D36DAAE66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00034" y="3929066"/>
            <a:ext cx="226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Mirosław </a:t>
            </a:r>
            <a:r>
              <a:rPr lang="pl-PL" dirty="0" err="1" smtClean="0">
                <a:solidFill>
                  <a:schemeClr val="bg1"/>
                </a:solidFill>
              </a:rPr>
              <a:t>Galikowski</a:t>
            </a:r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</a:rPr>
              <a:t>Agnieszka </a:t>
            </a:r>
            <a:r>
              <a:rPr lang="pl-PL" dirty="0" err="1" smtClean="0">
                <a:solidFill>
                  <a:schemeClr val="bg1"/>
                </a:solidFill>
              </a:rPr>
              <a:t>Potiopa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Rzuty</a:t>
            </a:r>
          </a:p>
        </p:txBody>
      </p:sp>
      <p:sp>
        <p:nvSpPr>
          <p:cNvPr id="4099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743075"/>
            <a:ext cx="8229600" cy="4257675"/>
          </a:xfrm>
        </p:spPr>
        <p:txBody>
          <a:bodyPr/>
          <a:lstStyle/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Rozróżniamy rzuty:</a:t>
            </a:r>
          </a:p>
          <a:p>
            <a:pPr marL="514350" indent="-514350">
              <a:spcBef>
                <a:spcPts val="1800"/>
              </a:spcBef>
              <a:buFontTx/>
              <a:buChar char="-"/>
            </a:pPr>
            <a:r>
              <a:rPr lang="pl-PL" sz="2800" dirty="0" smtClean="0">
                <a:latin typeface="Bookman Old Style" pitchFamily="18" charset="0"/>
              </a:rPr>
              <a:t>pionowy – prędkość początkowa skierowana jest pionowo;</a:t>
            </a:r>
          </a:p>
          <a:p>
            <a:pPr marL="514350" indent="-514350">
              <a:spcBef>
                <a:spcPts val="1800"/>
              </a:spcBef>
              <a:buFontTx/>
              <a:buChar char="-"/>
            </a:pPr>
            <a:r>
              <a:rPr lang="pl-PL" sz="2800" dirty="0" smtClean="0">
                <a:latin typeface="Bookman Old Style" pitchFamily="18" charset="0"/>
              </a:rPr>
              <a:t>poziomy - prędkość początkowa skierowana jest poziomo;</a:t>
            </a:r>
          </a:p>
          <a:p>
            <a:pPr marL="514350" indent="-514350">
              <a:spcBef>
                <a:spcPts val="1800"/>
              </a:spcBef>
              <a:buFontTx/>
              <a:buChar char="-"/>
            </a:pPr>
            <a:r>
              <a:rPr lang="pl-PL" sz="2800" dirty="0" smtClean="0">
                <a:latin typeface="Bookman Old Style" pitchFamily="18" charset="0"/>
              </a:rPr>
              <a:t>ukośny prędkość początkowa skierowana jest pod pewnym kątem do poziomu;</a:t>
            </a: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Cel doświadczenia</a:t>
            </a:r>
          </a:p>
        </p:txBody>
      </p:sp>
      <p:sp>
        <p:nvSpPr>
          <p:cNvPr id="4099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743075"/>
            <a:ext cx="8229600" cy="4257675"/>
          </a:xfrm>
        </p:spPr>
        <p:txBody>
          <a:bodyPr/>
          <a:lstStyle/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Celem doświadczenia jest wyznaczenie 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parametrów ruchu niezbędnych do 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wykreślenia toru ruchu ciała w rzucie 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poziomym.</a:t>
            </a: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Hipoteza</a:t>
            </a:r>
          </a:p>
        </p:txBody>
      </p:sp>
      <p:sp>
        <p:nvSpPr>
          <p:cNvPr id="4099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743075"/>
            <a:ext cx="8229600" cy="4257675"/>
          </a:xfrm>
        </p:spPr>
        <p:txBody>
          <a:bodyPr/>
          <a:lstStyle/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Analizując równanie toru ruchu ciała w rzucie 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poziomym, oczekujemy, że poszukiwany tor </a:t>
            </a:r>
          </a:p>
          <a:p>
            <a:pPr marL="514350" indent="-514350" algn="just">
              <a:spcBef>
                <a:spcPts val="1800"/>
              </a:spcBef>
              <a:buNone/>
            </a:pPr>
            <a:r>
              <a:rPr lang="pl-PL" sz="2800" dirty="0" smtClean="0">
                <a:latin typeface="Bookman Old Style" pitchFamily="18" charset="0"/>
              </a:rPr>
              <a:t>będzie parabolą.</a:t>
            </a:r>
          </a:p>
          <a:p>
            <a:pPr marL="514350" indent="-514350" algn="just">
              <a:spcBef>
                <a:spcPts val="1800"/>
              </a:spcBef>
              <a:buNone/>
            </a:pPr>
            <a:endParaRPr lang="pl-PL" sz="2800" dirty="0" smtClean="0">
              <a:latin typeface="Bookman Old Style" pitchFamily="18" charset="0"/>
            </a:endParaRP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4429132"/>
            <a:ext cx="1500198" cy="668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Układ doświadczalny</a:t>
            </a: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642910" y="1571612"/>
            <a:ext cx="7429552" cy="2786082"/>
            <a:chOff x="3083" y="5265"/>
            <a:chExt cx="5137" cy="1869"/>
          </a:xfrm>
        </p:grpSpPr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3083" y="5622"/>
              <a:ext cx="2238" cy="19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380" y="5800"/>
              <a:ext cx="119" cy="129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4630" y="5812"/>
              <a:ext cx="119" cy="129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39" name="AutoShape 15"/>
            <p:cNvSpPr>
              <a:spLocks noChangeArrowheads="1"/>
            </p:cNvSpPr>
            <p:nvPr/>
          </p:nvSpPr>
          <p:spPr bwMode="auto">
            <a:xfrm>
              <a:off x="3118" y="5396"/>
              <a:ext cx="1512" cy="214"/>
            </a:xfrm>
            <a:prstGeom prst="rtTriangl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3297" y="5265"/>
              <a:ext cx="113" cy="1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25" y="5480"/>
              <a:ext cx="114" cy="119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6785" y="6992"/>
              <a:ext cx="113" cy="11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>
              <a:off x="3184" y="7134"/>
              <a:ext cx="50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5315" y="5824"/>
              <a:ext cx="0" cy="13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45" name="Arc 21"/>
            <p:cNvSpPr>
              <a:spLocks/>
            </p:cNvSpPr>
            <p:nvPr/>
          </p:nvSpPr>
          <p:spPr bwMode="auto">
            <a:xfrm rot="16200000" flipV="1">
              <a:off x="5363" y="5565"/>
              <a:ext cx="1500" cy="144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5303" y="5518"/>
              <a:ext cx="29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17" name="pole tekstowe 16"/>
          <p:cNvSpPr txBox="1"/>
          <p:nvPr/>
        </p:nvSpPr>
        <p:spPr>
          <a:xfrm>
            <a:off x="500034" y="5000636"/>
            <a:ext cx="8045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Prędkość początkową kulki na brzegu ławki, gdy rozpoczyna ruch w kierunku</a:t>
            </a:r>
          </a:p>
          <a:p>
            <a:r>
              <a:rPr lang="pl-PL" dirty="0" smtClean="0"/>
              <a:t>poziomym, możemy regulować nachyleniem równi umieszczonej na ławce.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Równanie toru</a:t>
            </a: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071810"/>
            <a:ext cx="2393173" cy="357190"/>
          </a:xfrm>
          <a:prstGeom prst="rect">
            <a:avLst/>
          </a:prstGeom>
          <a:noFill/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4143380"/>
            <a:ext cx="5965073" cy="35719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500034" y="1071546"/>
            <a:ext cx="2864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Równanie toru ma postać:</a:t>
            </a:r>
            <a:endParaRPr lang="pl-PL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714348" y="2571744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gdzie</a:t>
            </a:r>
            <a:endParaRPr lang="pl-PL" dirty="0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1714488"/>
            <a:ext cx="1755058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Przykładowy tor ruchu </a:t>
            </a:r>
            <a:r>
              <a:rPr lang="pl-PL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ciałą</a:t>
            </a:r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 rzucie poziomym</a:t>
            </a: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500063" y="1000125"/>
          <a:ext cx="8229600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5"/>
          <p:cNvSpPr>
            <a:spLocks noGrp="1"/>
          </p:cNvSpPr>
          <p:nvPr>
            <p:ph type="title"/>
          </p:nvPr>
        </p:nvSpPr>
        <p:spPr>
          <a:xfrm>
            <a:off x="179388" y="130175"/>
            <a:ext cx="8785225" cy="490538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Analiza uzyskanego wykresu</a:t>
            </a:r>
          </a:p>
        </p:txBody>
      </p:sp>
      <p:sp>
        <p:nvSpPr>
          <p:cNvPr id="3076" name="Symbol zastępczy stopki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800" smtClean="0">
                <a:solidFill>
                  <a:schemeClr val="bg1"/>
                </a:solidFill>
                <a:cs typeface="Arial" charset="0"/>
              </a:rPr>
              <a:t>informatyka +</a:t>
            </a:r>
          </a:p>
        </p:txBody>
      </p:sp>
      <p:sp>
        <p:nvSpPr>
          <p:cNvPr id="3077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E14243-3BB3-44CD-9E54-9EA16B06D0C4}" type="slidenum">
              <a:rPr lang="pl-PL" sz="2400" smtClean="0">
                <a:solidFill>
                  <a:schemeClr val="bg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pl-PL" sz="240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714348" y="1428736"/>
            <a:ext cx="810580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Co oznacza punkt przecięcie osi y ?</a:t>
            </a:r>
          </a:p>
          <a:p>
            <a:endParaRPr lang="pl-PL" dirty="0" smtClean="0"/>
          </a:p>
          <a:p>
            <a:r>
              <a:rPr lang="pl-PL" dirty="0" smtClean="0"/>
              <a:t>Co oznacza punkt przecięcia osi x?</a:t>
            </a:r>
          </a:p>
          <a:p>
            <a:endParaRPr lang="pl-PL" dirty="0" smtClean="0"/>
          </a:p>
          <a:p>
            <a:r>
              <a:rPr lang="pl-PL" dirty="0" smtClean="0"/>
              <a:t>Jak zmieniłyby się położenia punktów przecięcia osi OX i OY, gdyby prędkość</a:t>
            </a:r>
          </a:p>
          <a:p>
            <a:endParaRPr lang="pl-PL" smtClean="0"/>
          </a:p>
          <a:p>
            <a:r>
              <a:rPr lang="pl-PL" smtClean="0"/>
              <a:t> </a:t>
            </a:r>
            <a:r>
              <a:rPr lang="pl-PL" dirty="0" smtClean="0"/>
              <a:t>kulki :</a:t>
            </a:r>
          </a:p>
          <a:p>
            <a:endParaRPr lang="pl-PL" dirty="0" smtClean="0"/>
          </a:p>
          <a:p>
            <a:pPr marL="342900" indent="-342900">
              <a:buAutoNum type="alphaLcParenR"/>
            </a:pPr>
            <a:r>
              <a:rPr lang="pl-PL" dirty="0" smtClean="0"/>
              <a:t>uległa zmniejszeniu;</a:t>
            </a:r>
          </a:p>
          <a:p>
            <a:pPr marL="342900" indent="-342900">
              <a:buAutoNum type="alphaLcParenR"/>
            </a:pPr>
            <a:endParaRPr lang="pl-PL" dirty="0" smtClean="0"/>
          </a:p>
          <a:p>
            <a:pPr marL="342900" indent="-342900">
              <a:buAutoNum type="alphaLcParenR"/>
            </a:pPr>
            <a:r>
              <a:rPr lang="pl-PL" dirty="0" smtClean="0"/>
              <a:t>uległa zwiększeniu?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217</Words>
  <Application>Microsoft Office PowerPoint</Application>
  <PresentationFormat>Pokaz na ekranie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Treści multimedialne - kodowanie, przetwarzanie, prezentacja  Odtwarzanie treści multimedialnych</vt:lpstr>
      <vt:lpstr>Badanie rzutu poziomego       </vt:lpstr>
      <vt:lpstr>Rzuty</vt:lpstr>
      <vt:lpstr>Cel doświadczenia</vt:lpstr>
      <vt:lpstr>Hipoteza</vt:lpstr>
      <vt:lpstr>Układ doświadczalny</vt:lpstr>
      <vt:lpstr>Równanie toru</vt:lpstr>
      <vt:lpstr>Przykładowy tor ruchu ciałą w rzucie poziomym</vt:lpstr>
      <vt:lpstr>Analiza uzyskanego wykresu</vt:lpstr>
      <vt:lpstr>Wniosek</vt:lpstr>
      <vt:lpstr>Slajd 11</vt:lpstr>
    </vt:vector>
  </TitlesOfParts>
  <Company>WWSI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Daniel</dc:creator>
  <cp:lastModifiedBy>user</cp:lastModifiedBy>
  <cp:revision>13</cp:revision>
  <dcterms:created xsi:type="dcterms:W3CDTF">2009-06-29T13:15:16Z</dcterms:created>
  <dcterms:modified xsi:type="dcterms:W3CDTF">2014-06-30T08:47:29Z</dcterms:modified>
</cp:coreProperties>
</file>