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353" r:id="rId4"/>
    <p:sldId id="354" r:id="rId5"/>
    <p:sldId id="355" r:id="rId6"/>
    <p:sldId id="364" r:id="rId7"/>
    <p:sldId id="363" r:id="rId8"/>
    <p:sldId id="356" r:id="rId9"/>
    <p:sldId id="357" r:id="rId10"/>
    <p:sldId id="358" r:id="rId11"/>
    <p:sldId id="362" r:id="rId12"/>
    <p:sldId id="359" r:id="rId13"/>
    <p:sldId id="347" r:id="rId14"/>
    <p:sldId id="360" r:id="rId15"/>
    <p:sldId id="352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9043" autoAdjust="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18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Nowy%20Arkusz%20programu%20Microsoft%20Office%20Excel%20(1)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scatterChart>
        <c:scatterStyle val="smoothMarker"/>
        <c:ser>
          <c:idx val="1"/>
          <c:order val="1"/>
          <c:tx>
            <c:strRef>
              <c:f>Arkusz1!$B$14</c:f>
            </c:strRef>
          </c:tx>
          <c:marker>
            <c:symbol val="none"/>
          </c:marker>
          <c:xVal>
            <c:numRef>
              <c:f>Arkusz1!$A$15:$A$23</c:f>
            </c:numRef>
          </c:xVal>
          <c:yVal>
            <c:numRef>
              <c:f>Arkusz1!$B$15:$B$23</c:f>
            </c:numRef>
          </c:yVal>
          <c:smooth val="1"/>
        </c:ser>
        <c:ser>
          <c:idx val="2"/>
          <c:order val="2"/>
          <c:tx>
            <c:strRef>
              <c:f>'[Nowy Arkusz programu Microsoft Office Excel (1) (3).xlsx]Arkusz1'!$B$14</c:f>
            </c:strRef>
          </c:tx>
          <c:marker>
            <c:symbol val="none"/>
          </c:marker>
          <c:xVal>
            <c:numRef>
              <c:f>'[Nowy Arkusz programu Microsoft Office Excel (1) (3).xlsx]Arkusz1'!$A$15:$A$23</c:f>
            </c:numRef>
          </c:xVal>
          <c:yVal>
            <c:numRef>
              <c:f>'[Nowy Arkusz programu Microsoft Office Excel (1) (3).xlsx]Arkusz1'!$B$15:$B$23</c:f>
            </c:numRef>
          </c:yVal>
          <c:smooth val="1"/>
        </c:ser>
        <c:ser>
          <c:idx val="0"/>
          <c:order val="0"/>
          <c:tx>
            <c:strRef>
              <c:f>'[Nowy Arkusz programu Microsoft Office Excel (1) (3).xlsx]Arkusz1'!$B$14</c:f>
              <c:strCache>
                <c:ptCount val="1"/>
                <c:pt idx="0">
                  <c:v>s,m</c:v>
                </c:pt>
              </c:strCache>
            </c:strRef>
          </c:tx>
          <c:marker>
            <c:symbol val="none"/>
          </c:marker>
          <c:xVal>
            <c:numRef>
              <c:f>'[Nowy Arkusz programu Microsoft Office Excel (1) (3).xlsx]Arkusz1'!$A$15:$A$23</c:f>
              <c:numCache>
                <c:formatCode>General</c:formatCode>
                <c:ptCount val="9"/>
                <c:pt idx="0">
                  <c:v>0</c:v>
                </c:pt>
                <c:pt idx="1">
                  <c:v>0.71000000000000019</c:v>
                </c:pt>
                <c:pt idx="2">
                  <c:v>1</c:v>
                </c:pt>
                <c:pt idx="3">
                  <c:v>1.22</c:v>
                </c:pt>
                <c:pt idx="4">
                  <c:v>1.41</c:v>
                </c:pt>
                <c:pt idx="5">
                  <c:v>1.58</c:v>
                </c:pt>
                <c:pt idx="6">
                  <c:v>1.7300000000000002</c:v>
                </c:pt>
                <c:pt idx="7">
                  <c:v>1.87</c:v>
                </c:pt>
                <c:pt idx="8">
                  <c:v>2</c:v>
                </c:pt>
              </c:numCache>
            </c:numRef>
          </c:xVal>
          <c:yVal>
            <c:numRef>
              <c:f>'[Nowy Arkusz programu Microsoft Office Excel (1) (3).xlsx]Arkusz1'!$B$15:$B$23</c:f>
              <c:numCache>
                <c:formatCode>General</c:formatCode>
                <c:ptCount val="9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</c:v>
                </c:pt>
                <c:pt idx="4">
                  <c:v>0.4</c:v>
                </c:pt>
                <c:pt idx="5">
                  <c:v>0.5</c:v>
                </c:pt>
                <c:pt idx="6">
                  <c:v>0.6000000000000002</c:v>
                </c:pt>
                <c:pt idx="7">
                  <c:v>0.70000000000000018</c:v>
                </c:pt>
                <c:pt idx="8">
                  <c:v>0.8</c:v>
                </c:pt>
              </c:numCache>
            </c:numRef>
          </c:yVal>
          <c:smooth val="1"/>
        </c:ser>
        <c:axId val="32726016"/>
        <c:axId val="34821248"/>
      </c:scatterChart>
      <c:valAx>
        <c:axId val="32726016"/>
        <c:scaling>
          <c:orientation val="minMax"/>
        </c:scaling>
        <c:axPos val="b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lang="en-GB"/>
                </a:pPr>
                <a:r>
                  <a:rPr lang="pl-PL"/>
                  <a:t>t</a:t>
                </a:r>
                <a:r>
                  <a:rPr lang="en-US"/>
                  <a:t>,</a:t>
                </a:r>
                <a:r>
                  <a:rPr lang="pl-PL"/>
                  <a:t> s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pl-PL"/>
          </a:p>
        </c:txPr>
        <c:crossAx val="34821248"/>
        <c:crossesAt val="0"/>
        <c:crossBetween val="midCat"/>
        <c:majorUnit val="1"/>
        <c:minorUnit val="1"/>
      </c:valAx>
      <c:valAx>
        <c:axId val="348212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pl-PL"/>
                  <a:t>s</a:t>
                </a:r>
                <a:r>
                  <a:rPr lang="en-US"/>
                  <a:t>,</a:t>
                </a:r>
                <a:r>
                  <a:rPr lang="pl-PL"/>
                  <a:t> m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pl-PL"/>
          </a:p>
        </c:txPr>
        <c:crossAx val="32726016"/>
        <c:crosses val="autoZero"/>
        <c:crossBetween val="midCat"/>
      </c:valAx>
    </c:plotArea>
    <c:plotVisOnly val="1"/>
    <c:dispBlanksAs val="span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8E487C-D291-4063-A346-16FDE73F399C}" type="datetimeFigureOut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4293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BB8E08-018B-4643-91AB-E7F6E78E6E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33B3-7840-46E8-AEA6-8D2CCC6D2383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A8DF-D66E-491C-824D-C8F6E1F085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0CDF-E868-4009-82AE-8D46C166FF59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C68C-4BD0-4F5F-B6AA-F9EC6E32E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FEBE8-587D-4385-B003-EF6648194792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4ED7-FE33-4797-A8E1-A49BAB363A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B551-B64E-4260-A79C-2BF091DF9BC0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1010-D4D1-4B9B-9EC5-9116D5FAF8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96EE-E890-45A7-8066-1356E6484713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8BBF-14C7-40BF-9BCF-DD59906BB4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03A8-CC6D-4D4E-8991-EBFB59F59CA1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902A-85CD-414C-BBDD-502D114C9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760B-6BF8-4F11-AF88-A929CF05EBCB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E2E5-9ABC-4278-B85E-EE5A77907B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F429-C3C4-4927-A2C5-8707ADD59DFE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4296-A3C4-4755-9C4A-5E4C9136D9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8D8D-7801-4B1B-936D-FF9611592429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001F-92CD-4861-A078-69B88F7B67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EEEA-A0A2-4877-80F6-B924E5B33481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6421-FFCA-40BB-80A0-8F696C7855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1DF1-1E96-4588-B588-EDCD01BA7F1A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253F-BB7F-4BAB-98DB-760CB6A7B0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4F49C8-716A-4AA5-9C6C-4856A29E15EA}" type="datetime1">
              <a:rPr lang="pl-PL"/>
              <a:pPr>
                <a:defRPr/>
              </a:pPr>
              <a:t>2014-04-04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CAFF0-C6BD-4DE4-9141-55B1710E6E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b="1" smtClean="0"/>
              <a:t>Treści multimedialne - kodowanie, przetwarzanie, prezentacja</a:t>
            </a:r>
            <a:r>
              <a:rPr lang="pl-PL" sz="3600" smtClean="0"/>
              <a:t/>
            </a:r>
            <a:br>
              <a:rPr lang="pl-PL" sz="3600" smtClean="0"/>
            </a:br>
            <a:r>
              <a:rPr lang="pl-PL" sz="1600" smtClean="0"/>
              <a:t/>
            </a:r>
            <a:br>
              <a:rPr lang="pl-PL" sz="1600" smtClean="0"/>
            </a:br>
            <a:r>
              <a:rPr lang="pl-PL" sz="3600" smtClean="0"/>
              <a:t>Odtwarzanie treści multimedialnych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Andrzej Majkowski</a:t>
            </a:r>
          </a:p>
        </p:txBody>
      </p:sp>
      <p:sp>
        <p:nvSpPr>
          <p:cNvPr id="205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C3571-B4BF-4140-95DF-FFA08539A0E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3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pic>
        <p:nvPicPr>
          <p:cNvPr id="2054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Wzory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143116"/>
            <a:ext cx="1053711" cy="642942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571876"/>
            <a:ext cx="785818" cy="657894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571472" y="1357298"/>
            <a:ext cx="605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Ze wzoru na drogę w ruchu jednostajnie przyspieszonym: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71472" y="3000372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wyznaczamy przyspieszenie: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Czego oczekujemy?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857224" y="1571612"/>
            <a:ext cx="3238500" cy="1905000"/>
            <a:chOff x="2610" y="9375"/>
            <a:chExt cx="5100" cy="3000"/>
          </a:xfrm>
        </p:grpSpPr>
        <p:cxnSp>
          <p:nvCxnSpPr>
            <p:cNvPr id="26631" name="AutoShape 7"/>
            <p:cNvCxnSpPr>
              <a:cxnSpLocks noChangeShapeType="1"/>
            </p:cNvCxnSpPr>
            <p:nvPr/>
          </p:nvCxnSpPr>
          <p:spPr bwMode="auto">
            <a:xfrm>
              <a:off x="2625" y="12375"/>
              <a:ext cx="50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32" name="AutoShape 8"/>
            <p:cNvCxnSpPr>
              <a:cxnSpLocks noChangeShapeType="1"/>
            </p:cNvCxnSpPr>
            <p:nvPr/>
          </p:nvCxnSpPr>
          <p:spPr bwMode="auto">
            <a:xfrm flipV="1">
              <a:off x="2610" y="9375"/>
              <a:ext cx="30" cy="3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33" name="AutoShape 9"/>
            <p:cNvCxnSpPr>
              <a:cxnSpLocks noChangeShapeType="1"/>
            </p:cNvCxnSpPr>
            <p:nvPr/>
          </p:nvCxnSpPr>
          <p:spPr bwMode="auto">
            <a:xfrm flipV="1">
              <a:off x="2640" y="10320"/>
              <a:ext cx="3600" cy="20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5072066" y="1500174"/>
            <a:ext cx="3238500" cy="1914525"/>
            <a:chOff x="2850" y="9600"/>
            <a:chExt cx="5100" cy="3015"/>
          </a:xfrm>
        </p:grpSpPr>
        <p:cxnSp>
          <p:nvCxnSpPr>
            <p:cNvPr id="26635" name="AutoShape 11"/>
            <p:cNvCxnSpPr>
              <a:cxnSpLocks noChangeShapeType="1"/>
            </p:cNvCxnSpPr>
            <p:nvPr/>
          </p:nvCxnSpPr>
          <p:spPr bwMode="auto">
            <a:xfrm>
              <a:off x="2865" y="12615"/>
              <a:ext cx="50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36" name="AutoShape 12"/>
            <p:cNvCxnSpPr>
              <a:cxnSpLocks noChangeShapeType="1"/>
            </p:cNvCxnSpPr>
            <p:nvPr/>
          </p:nvCxnSpPr>
          <p:spPr bwMode="auto">
            <a:xfrm flipV="1">
              <a:off x="2850" y="9600"/>
              <a:ext cx="30" cy="30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6637" name="Freeform 13"/>
            <p:cNvSpPr>
              <a:spLocks/>
            </p:cNvSpPr>
            <p:nvPr/>
          </p:nvSpPr>
          <p:spPr bwMode="auto">
            <a:xfrm>
              <a:off x="2865" y="9855"/>
              <a:ext cx="3075" cy="2760"/>
            </a:xfrm>
            <a:custGeom>
              <a:avLst/>
              <a:gdLst/>
              <a:ahLst/>
              <a:cxnLst>
                <a:cxn ang="0">
                  <a:pos x="0" y="2760"/>
                </a:cxn>
                <a:cxn ang="0">
                  <a:pos x="915" y="2475"/>
                </a:cxn>
                <a:cxn ang="0">
                  <a:pos x="1950" y="1770"/>
                </a:cxn>
                <a:cxn ang="0">
                  <a:pos x="2760" y="615"/>
                </a:cxn>
                <a:cxn ang="0">
                  <a:pos x="3075" y="0"/>
                </a:cxn>
              </a:cxnLst>
              <a:rect l="0" t="0" r="r" b="b"/>
              <a:pathLst>
                <a:path w="3075" h="2760">
                  <a:moveTo>
                    <a:pt x="0" y="2760"/>
                  </a:moveTo>
                  <a:cubicBezTo>
                    <a:pt x="295" y="2700"/>
                    <a:pt x="590" y="2640"/>
                    <a:pt x="915" y="2475"/>
                  </a:cubicBezTo>
                  <a:cubicBezTo>
                    <a:pt x="1240" y="2310"/>
                    <a:pt x="1643" y="2080"/>
                    <a:pt x="1950" y="1770"/>
                  </a:cubicBezTo>
                  <a:cubicBezTo>
                    <a:pt x="2257" y="1460"/>
                    <a:pt x="2573" y="910"/>
                    <a:pt x="2760" y="615"/>
                  </a:cubicBezTo>
                  <a:cubicBezTo>
                    <a:pt x="2947" y="320"/>
                    <a:pt x="3023" y="102"/>
                    <a:pt x="307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23" name="pole tekstowe 22"/>
          <p:cNvSpPr txBox="1"/>
          <p:nvPr/>
        </p:nvSpPr>
        <p:spPr>
          <a:xfrm>
            <a:off x="500034" y="1571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</a:t>
            </a:r>
            <a:endParaRPr lang="pl-PL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4714876" y="15001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</a:t>
            </a:r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8001024" y="350043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t</a:t>
            </a:r>
            <a:endParaRPr lang="pl-PL" dirty="0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643314"/>
            <a:ext cx="214314" cy="329714"/>
          </a:xfrm>
          <a:prstGeom prst="rect">
            <a:avLst/>
          </a:prstGeom>
          <a:noFill/>
        </p:spPr>
      </p:pic>
      <p:sp>
        <p:nvSpPr>
          <p:cNvPr id="29" name="pole tekstowe 28"/>
          <p:cNvSpPr txBox="1"/>
          <p:nvPr/>
        </p:nvSpPr>
        <p:spPr>
          <a:xfrm>
            <a:off x="571472" y="4286256"/>
            <a:ext cx="8079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Oczekujemy, że wykonane wykresy na podstawie danych doświadczalnych </a:t>
            </a:r>
          </a:p>
          <a:p>
            <a:r>
              <a:rPr lang="pl-PL" dirty="0" smtClean="0"/>
              <a:t>będą wyglądały tak jak na rysunkach powyżej.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Przykładowy wykres zależności s(t) w ruchu jednostajnie przyspieszonym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1428729" y="1428736"/>
          <a:ext cx="607223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chemeClr val="bg1"/>
                </a:solidFill>
                <a:cs typeface="Arial" pitchFamily="34" charset="0"/>
              </a:rPr>
              <a:t>informatyka</a:t>
            </a:r>
            <a:r>
              <a:rPr lang="pl-PL" sz="2800" dirty="0" smtClean="0">
                <a:solidFill>
                  <a:schemeClr val="bg1"/>
                </a:solidFill>
              </a:rPr>
              <a:t> +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Analiza uzyskanego wykresu s(t)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Wykonując dwa wykresy </a:t>
            </a:r>
          </a:p>
          <a:p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oraz </a:t>
            </a:r>
          </a:p>
          <a:p>
            <a:pPr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Otrzymamy odpowiednio: linię prostą </a:t>
            </a:r>
            <a:r>
              <a:rPr lang="pl-PL" sz="2800" smtClean="0">
                <a:latin typeface="Times New Roman" pitchFamily="18" charset="0"/>
                <a:cs typeface="Times New Roman" pitchFamily="18" charset="0"/>
              </a:rPr>
              <a:t>i parabolę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357430"/>
            <a:ext cx="714380" cy="43295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643313"/>
            <a:ext cx="571504" cy="457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chemeClr val="bg1"/>
                </a:solidFill>
                <a:cs typeface="Arial" pitchFamily="34" charset="0"/>
              </a:rPr>
              <a:t>informatyka</a:t>
            </a:r>
            <a:r>
              <a:rPr lang="pl-PL" sz="2800" dirty="0" smtClean="0">
                <a:solidFill>
                  <a:schemeClr val="bg1"/>
                </a:solidFill>
              </a:rPr>
              <a:t> +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Wniosek</a:t>
            </a:r>
            <a:r>
              <a:rPr lang="pl-PL" sz="2800" b="1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endParaRPr lang="pl-PL" sz="2800" b="1" dirty="0">
              <a:solidFill>
                <a:schemeClr val="bg1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Wniosek z doświadczenia powinien nawiązywać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postawionej na początku doświadczenia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hipotezy i być odwołaniem do uzyskanych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wykresów.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5"/>
          <p:cNvSpPr>
            <a:spLocks noGrp="1"/>
          </p:cNvSpPr>
          <p:nvPr>
            <p:ph type="title"/>
          </p:nvPr>
        </p:nvSpPr>
        <p:spPr>
          <a:xfrm>
            <a:off x="179388" y="357166"/>
            <a:ext cx="8785225" cy="4727597"/>
          </a:xfrm>
        </p:spPr>
        <p:txBody>
          <a:bodyPr anchor="t"/>
          <a:lstStyle/>
          <a:p>
            <a:pPr algn="l"/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Badanie ruchu </a:t>
            </a:r>
            <a:b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jednostajnie przyspieszonego</a:t>
            </a: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pl-PL" sz="32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45D4D-C63D-45BA-8ADA-11D36DAAE66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3857628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Mirosław </a:t>
            </a:r>
            <a:r>
              <a:rPr lang="pl-PL" dirty="0" err="1" smtClean="0">
                <a:solidFill>
                  <a:schemeClr val="bg1"/>
                </a:solidFill>
              </a:rPr>
              <a:t>Galikowski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Agnieszka </a:t>
            </a:r>
            <a:r>
              <a:rPr lang="pl-PL" dirty="0" err="1" smtClean="0">
                <a:solidFill>
                  <a:schemeClr val="bg1"/>
                </a:solidFill>
              </a:rPr>
              <a:t>Potiopa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marL="514350" indent="-514350" algn="l">
              <a:spcBef>
                <a:spcPts val="1800"/>
              </a:spcBef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 to jest ruch?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257675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Ruchem nazywamy zmianę położenia ciała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względem układu odniesienia, która zachodzi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pewnym czasie.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Parametry ruchu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257675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Opisując ruch podajemy: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Prędkość 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Drogę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Czas trwania ruchu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Tor ruchu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Ruch zmienny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257675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Ruch nazywamy zmiennym, gdy zmianie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ulega wektor prędkości poruszającego się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ciała.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Tutaj będziemy badać ruch jednostajnie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przyspieszony, czyli taki, w którym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przyśpieszenie ma wartość stałą.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Jakie wielkości będziemy mierzyć ?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257675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Będziemy mierzyć drogę i czas w jakim droga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była przebyta.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Hipoteza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257675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 ruchu jednostajnie przyspieszonym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przebyta przez ciało droga jest proporcjonalna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do kwadratu czasu trwania ruchu.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 wytworzyć ruch zmienny?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429156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Jak wytworzyć taki ruch?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Najprościej badać spadające pionowo ciała.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Tylko, wtedy trudno będzie nam mierzyć czas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potrzebny na przebycie krótkich odcinków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czasu. Dlatego musimy przyspieszenie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zmniejszyć. Użyjemy do tego celu równi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pochyłej.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Schemat doświadczenia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13" name="Grupa 12"/>
          <p:cNvGrpSpPr/>
          <p:nvPr/>
        </p:nvGrpSpPr>
        <p:grpSpPr>
          <a:xfrm>
            <a:off x="1142976" y="1857364"/>
            <a:ext cx="6143668" cy="1357322"/>
            <a:chOff x="1643042" y="3000372"/>
            <a:chExt cx="6143668" cy="1357322"/>
          </a:xfrm>
        </p:grpSpPr>
        <p:cxnSp>
          <p:nvCxnSpPr>
            <p:cNvPr id="8" name="Łącznik prosty 7"/>
            <p:cNvCxnSpPr/>
            <p:nvPr/>
          </p:nvCxnSpPr>
          <p:spPr>
            <a:xfrm flipV="1">
              <a:off x="1714480" y="4286256"/>
              <a:ext cx="6072230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>
              <a:off x="1643042" y="3214686"/>
              <a:ext cx="6143668" cy="10715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ipsa 11"/>
            <p:cNvSpPr/>
            <p:nvPr/>
          </p:nvSpPr>
          <p:spPr>
            <a:xfrm>
              <a:off x="1785918" y="300037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508</Words>
  <Application>Microsoft Office PowerPoint</Application>
  <PresentationFormat>Pokaz na ekranie (4:3)</PresentationFormat>
  <Paragraphs>104</Paragraphs>
  <Slides>15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Treści multimedialne - kodowanie, przetwarzanie, prezentacja  Odtwarzanie treści multimedialnych</vt:lpstr>
      <vt:lpstr>Badanie ruchu  jednostajnie przyspieszonego       </vt:lpstr>
      <vt:lpstr>Co to jest ruch?</vt:lpstr>
      <vt:lpstr>Parametry ruchu</vt:lpstr>
      <vt:lpstr>Ruch zmienny</vt:lpstr>
      <vt:lpstr>Jakie wielkości będziemy mierzyć ?</vt:lpstr>
      <vt:lpstr>Hipoteza</vt:lpstr>
      <vt:lpstr>Jak wytworzyć ruch zmienny?</vt:lpstr>
      <vt:lpstr>Schemat doświadczenia</vt:lpstr>
      <vt:lpstr>Wzory</vt:lpstr>
      <vt:lpstr>Czego oczekujemy?</vt:lpstr>
      <vt:lpstr>Przykładowy wykres zależności s(t) w ruchu jednostajnie przyspieszonym</vt:lpstr>
      <vt:lpstr>Slajd 13</vt:lpstr>
      <vt:lpstr>Slajd 14</vt:lpstr>
      <vt:lpstr>Slajd 15</vt:lpstr>
    </vt:vector>
  </TitlesOfParts>
  <Company>WWSI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Daniel</dc:creator>
  <cp:lastModifiedBy>user</cp:lastModifiedBy>
  <cp:revision>14</cp:revision>
  <dcterms:created xsi:type="dcterms:W3CDTF">2009-06-29T13:15:16Z</dcterms:created>
  <dcterms:modified xsi:type="dcterms:W3CDTF">2014-04-04T17:45:30Z</dcterms:modified>
</cp:coreProperties>
</file>